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2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7475200" cy="97536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8" Type="http://schemas.openxmlformats.org/officeDocument/2006/relationships/slide" Target="slides/slide7.xml"/><Relationship Id="rId7" Type="http://schemas.openxmlformats.org/officeDocument/2006/relationships/slide" Target="slides/slide6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3" Type="http://schemas.openxmlformats.org/officeDocument/2006/relationships/slide" Target="slides/slide2.xml"/><Relationship Id="rId25" Type="http://schemas.openxmlformats.org/officeDocument/2006/relationships/viewProps" Target="viewProps.xml"/><Relationship Id="rId24" Type="http://schemas.openxmlformats.org/officeDocument/2006/relationships/tableStyles" Target="tableStyles.xml"/><Relationship Id="rId23" Type="http://schemas.openxmlformats.org/officeDocument/2006/relationships/presProps" Target="presProps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19" Type="http://schemas.openxmlformats.org/officeDocument/2006/relationships/slide" Target="slides/slide18.xml"/><Relationship Id="rId18" Type="http://schemas.openxmlformats.org/officeDocument/2006/relationships/slide" Target="slides/slide17.xml"/><Relationship Id="rId17" Type="http://schemas.openxmlformats.org/officeDocument/2006/relationships/slide" Target="slides/slide16.xml"/><Relationship Id="rId16" Type="http://schemas.openxmlformats.org/officeDocument/2006/relationships/slide" Target="slides/slide15.xml"/><Relationship Id="rId15" Type="http://schemas.openxmlformats.org/officeDocument/2006/relationships/slide" Target="slides/slide14.xml"/><Relationship Id="rId14" Type="http://schemas.openxmlformats.org/officeDocument/2006/relationships/slide" Target="slides/slide13.xml"/><Relationship Id="rId13" Type="http://schemas.openxmlformats.org/officeDocument/2006/relationships/slide" Target="slides/slide12.xml"/><Relationship Id="rId12" Type="http://schemas.openxmlformats.org/officeDocument/2006/relationships/slide" Target="slides/slide11.xml"/><Relationship Id="rId11" Type="http://schemas.openxmlformats.org/officeDocument/2006/relationships/slide" Target="slides/slide10.xml"/><Relationship Id="rId10" Type="http://schemas.openxmlformats.org/officeDocument/2006/relationships/slide" Target="slides/slide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7" Type="http://schemas.openxmlformats.org/officeDocument/2006/relationships/image" Target="../media/image38.jpeg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2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00254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" name="textbox 4"/>
          <p:cNvSpPr/>
          <p:nvPr/>
        </p:nvSpPr>
        <p:spPr>
          <a:xfrm>
            <a:off x="800071" y="7337562"/>
            <a:ext cx="16576039" cy="23964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5971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7000"/>
              </a:lnSpc>
              <a:tabLst/>
            </a:pPr>
            <a:r>
              <a:rPr sz="5500" b="1" kern="0" spc="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GBZ</a:t>
            </a:r>
            <a:r>
              <a:rPr sz="5500" b="1" kern="0" spc="16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188—202</a:t>
            </a:r>
            <a:r>
              <a:rPr sz="5500" b="1" kern="0" spc="150" dirty="0">
                <a:solidFill>
                  <a:srgbClr val="FFFFFF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</a:t>
            </a:r>
            <a:r>
              <a:rPr sz="5500" b="1" kern="0" spc="15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职业健康监护技术规范深度</a:t>
            </a:r>
            <a:r>
              <a:rPr sz="5500" kern="0" spc="15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解读</a:t>
            </a:r>
            <a:endParaRPr sz="5500" dirty="0">
              <a:latin typeface="SimHei"/>
              <a:ea typeface="SimHei"/>
              <a:cs typeface="SimHei"/>
            </a:endParaRPr>
          </a:p>
          <a:p>
            <a:pPr marL="3074670" algn="l" rtl="0" eaLnBrk="0">
              <a:lnSpc>
                <a:spcPct val="95000"/>
              </a:lnSpc>
              <a:spcBef>
                <a:spcPts val="1711"/>
              </a:spcBef>
              <a:tabLst/>
            </a:pPr>
            <a:r>
              <a:rPr sz="4500" b="1" kern="0" spc="-270" dirty="0">
                <a:solidFill>
                  <a:srgbClr val="E0501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聚焦新变化</a:t>
            </a:r>
            <a:r>
              <a:rPr sz="4500" kern="0" spc="-270" dirty="0">
                <a:solidFill>
                  <a:srgbClr val="E0501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4500" b="1" kern="0" spc="-270" dirty="0">
                <a:solidFill>
                  <a:srgbClr val="E0501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</a:t>
            </a:r>
            <a:r>
              <a:rPr sz="4500" kern="0" spc="-1920" dirty="0">
                <a:solidFill>
                  <a:srgbClr val="E0501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4500" b="1" kern="0" spc="-270" dirty="0">
                <a:solidFill>
                  <a:srgbClr val="E0501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掌握新</a:t>
            </a:r>
            <a:r>
              <a:rPr sz="4500" b="1" kern="0" spc="-280" dirty="0">
                <a:solidFill>
                  <a:srgbClr val="E0501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要求</a:t>
            </a:r>
            <a:r>
              <a:rPr sz="4500" kern="0" spc="-280" dirty="0">
                <a:solidFill>
                  <a:srgbClr val="E0501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4500" b="1" kern="0" spc="-280" dirty="0">
                <a:solidFill>
                  <a:srgbClr val="E0501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·落实新责任</a:t>
            </a:r>
            <a:endParaRPr sz="45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5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6432550" algn="l" rtl="0" eaLnBrk="0">
              <a:lnSpc>
                <a:spcPct val="89000"/>
              </a:lnSpc>
              <a:spcBef>
                <a:spcPts val="457"/>
              </a:spcBef>
              <a:tabLst/>
            </a:pPr>
            <a:r>
              <a:rPr sz="1500" kern="0" spc="5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引</a:t>
            </a:r>
            <a:r>
              <a:rPr sz="1500" kern="0" spc="-24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500" kern="0" spc="5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用</a:t>
            </a:r>
            <a:r>
              <a:rPr sz="1500" kern="0" spc="-32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500" kern="0" spc="5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：</a:t>
            </a:r>
            <a:r>
              <a:rPr sz="1500" kern="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GBZ</a:t>
            </a:r>
            <a:r>
              <a:rPr sz="1500" kern="0" spc="1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1500" kern="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188-20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25</a:t>
            </a:r>
            <a:r>
              <a:rPr sz="1500" kern="0" spc="4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封面&amp;前言]</a:t>
            </a:r>
            <a:endParaRPr sz="1500" dirty="0">
              <a:latin typeface="SimHei"/>
              <a:ea typeface="SimHei"/>
              <a:cs typeface="SimHei"/>
            </a:endParaRPr>
          </a:p>
          <a:p>
            <a:pPr algn="r" rtl="0" eaLnBrk="0">
              <a:lnSpc>
                <a:spcPct val="82000"/>
              </a:lnSpc>
              <a:spcBef>
                <a:spcPts val="10"/>
              </a:spcBef>
              <a:tabLst/>
            </a:pPr>
            <a:r>
              <a:rPr sz="1500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ANotebookLM</a:t>
            </a:r>
            <a:endParaRPr sz="1500" dirty="0">
              <a:latin typeface="Arial"/>
              <a:ea typeface="Arial"/>
              <a:cs typeface="Arial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886521" y="965217"/>
            <a:ext cx="5797396" cy="5829237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965212" y="5583499"/>
            <a:ext cx="3021964" cy="11334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67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8000"/>
              </a:lnSpc>
              <a:tabLst/>
            </a:pPr>
            <a:r>
              <a:rPr sz="1900" kern="0" spc="7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发布日期：2025-08-20</a:t>
            </a:r>
            <a:endParaRPr sz="19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ct val="98000"/>
              </a:lnSpc>
              <a:spcBef>
                <a:spcPts val="931"/>
              </a:spcBef>
              <a:tabLst/>
            </a:pPr>
            <a:r>
              <a:rPr sz="1900" kern="0" spc="7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实施日期：2026-08-01</a:t>
            </a:r>
            <a:endParaRPr sz="19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5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657"/>
              </a:lnSpc>
              <a:spcBef>
                <a:spcPts val="4"/>
              </a:spcBef>
              <a:tabLst/>
            </a:pPr>
            <a:r>
              <a:rPr sz="1900" kern="0" spc="-1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智代标准：</a:t>
            </a:r>
            <a:r>
              <a:rPr sz="19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GBZ  188</a:t>
            </a:r>
            <a:r>
              <a:rPr sz="19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—2014</a:t>
            </a:r>
            <a:endParaRPr sz="19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28" name="textbox 128"/>
          <p:cNvSpPr/>
          <p:nvPr/>
        </p:nvSpPr>
        <p:spPr>
          <a:xfrm>
            <a:off x="984053" y="551152"/>
            <a:ext cx="13655675" cy="31584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7305" algn="l" rtl="0" eaLnBrk="0">
              <a:lnSpc>
                <a:spcPct val="96000"/>
              </a:lnSpc>
              <a:spcBef>
                <a:spcPts val="1"/>
              </a:spcBef>
              <a:tabLst/>
            </a:pPr>
            <a:r>
              <a:rPr sz="4700" b="1" kern="0" spc="-40" dirty="0">
                <a:solidFill>
                  <a:srgbClr val="203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应急健康检查：事故响应清单</a:t>
            </a:r>
            <a:endParaRPr sz="47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3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3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7000"/>
              </a:lnSpc>
              <a:spcBef>
                <a:spcPts val="998"/>
              </a:spcBef>
              <a:tabLst/>
            </a:pPr>
            <a:r>
              <a:rPr sz="3300" b="1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新增应急检查因素：</a:t>
            </a:r>
            <a:r>
              <a:rPr sz="3300" b="1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铅、砷、氟、二硫化碳、丙烯酰胺</a:t>
            </a:r>
            <a:endParaRPr sz="33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8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ts val="4793"/>
              </a:lnSpc>
              <a:spcBef>
                <a:spcPts val="5"/>
              </a:spcBef>
              <a:tabLst/>
            </a:pPr>
            <a:r>
              <a:rPr sz="3300" b="1" kern="0" spc="10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窒息性气体</a:t>
            </a:r>
            <a:r>
              <a:rPr sz="3300" kern="0" spc="-53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300" b="1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33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Asphyxiants</a:t>
            </a:r>
            <a:r>
              <a:rPr sz="3300" b="1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)                           </a:t>
            </a:r>
            <a:r>
              <a:rPr sz="3300" b="1" kern="0" spc="10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刺激性气体</a:t>
            </a:r>
            <a:r>
              <a:rPr sz="3300" kern="0" spc="-40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300" b="1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33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Irritants</a:t>
            </a:r>
            <a:r>
              <a:rPr sz="3300" b="1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sz="3300" dirty="0">
              <a:latin typeface="Arial"/>
              <a:ea typeface="Arial"/>
              <a:cs typeface="Arial"/>
            </a:endParaRPr>
          </a:p>
        </p:txBody>
      </p:sp>
      <p:sp>
        <p:nvSpPr>
          <p:cNvPr id="130" name="textbox 130"/>
          <p:cNvSpPr/>
          <p:nvPr/>
        </p:nvSpPr>
        <p:spPr>
          <a:xfrm>
            <a:off x="2730556" y="6536979"/>
            <a:ext cx="4986654" cy="16332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33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8415" algn="l" rtl="0" eaLnBrk="0">
              <a:lnSpc>
                <a:spcPct val="93000"/>
              </a:lnSpc>
              <a:tabLst/>
            </a:pPr>
            <a:r>
              <a:rPr sz="3300" b="1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硫化氢</a:t>
            </a:r>
            <a:r>
              <a:rPr sz="3300" kern="0" spc="-4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300" b="1" kern="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(H2S)</a:t>
            </a:r>
            <a:endParaRPr sz="33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2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102000"/>
              </a:lnSpc>
              <a:spcBef>
                <a:spcPts val="3"/>
              </a:spcBef>
              <a:tabLst/>
            </a:pPr>
            <a:r>
              <a:rPr sz="28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查心肌酶谱、胸部</a:t>
            </a:r>
            <a:r>
              <a:rPr sz="2800" kern="0" spc="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28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线、眼部检</a:t>
            </a:r>
            <a:r>
              <a:rPr sz="28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300" kern="0" spc="-2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查。</a:t>
            </a:r>
            <a:endParaRPr sz="3300" dirty="0">
              <a:latin typeface="SimHei"/>
              <a:ea typeface="SimHei"/>
              <a:cs typeface="SimHei"/>
            </a:endParaRPr>
          </a:p>
        </p:txBody>
      </p:sp>
      <p:sp>
        <p:nvSpPr>
          <p:cNvPr id="132" name="textbox 132"/>
          <p:cNvSpPr/>
          <p:nvPr/>
        </p:nvSpPr>
        <p:spPr>
          <a:xfrm>
            <a:off x="10820350" y="4381408"/>
            <a:ext cx="4999354" cy="15557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759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8415" algn="l" rtl="0" eaLnBrk="0">
              <a:lnSpc>
                <a:spcPct val="96000"/>
              </a:lnSpc>
              <a:tabLst/>
            </a:pPr>
            <a:r>
              <a:rPr sz="3300" b="1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氯气/氨气</a:t>
            </a:r>
            <a:endParaRPr sz="33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ct val="86000"/>
              </a:lnSpc>
              <a:spcBef>
                <a:spcPts val="1407"/>
              </a:spcBef>
              <a:tabLst/>
            </a:pPr>
            <a:r>
              <a:rPr sz="2800" kern="0" spc="1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查胸部</a:t>
            </a:r>
            <a:r>
              <a:rPr sz="2800" kern="0" spc="15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sz="2800" kern="0" spc="1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线、血气分析(关注肺</a:t>
            </a:r>
            <a:endParaRPr sz="28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ts val="3934"/>
              </a:lnSpc>
              <a:tabLst/>
            </a:pPr>
            <a:r>
              <a:rPr sz="2800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水肿)。</a:t>
            </a:r>
            <a:endParaRPr sz="2800" dirty="0">
              <a:latin typeface="SimHei"/>
              <a:ea typeface="SimHei"/>
              <a:cs typeface="SimHei"/>
            </a:endParaRPr>
          </a:p>
        </p:txBody>
      </p:sp>
      <p:sp>
        <p:nvSpPr>
          <p:cNvPr id="134" name="textbox 134"/>
          <p:cNvSpPr/>
          <p:nvPr/>
        </p:nvSpPr>
        <p:spPr>
          <a:xfrm>
            <a:off x="2730556" y="4433061"/>
            <a:ext cx="4664709" cy="14903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98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7779" algn="l" rtl="0" eaLnBrk="0">
              <a:lnSpc>
                <a:spcPct val="93000"/>
              </a:lnSpc>
              <a:tabLst/>
            </a:pPr>
            <a:r>
              <a:rPr sz="2800" b="1" kern="0" spc="2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一氧化碳</a:t>
            </a:r>
            <a:r>
              <a:rPr sz="2800" kern="0" spc="-1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800" b="1" kern="0" spc="2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28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</a:t>
            </a:r>
            <a:r>
              <a:rPr sz="2800" b="1" kern="0" spc="2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sz="28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6000"/>
              </a:lnSpc>
              <a:spcBef>
                <a:spcPts val="1503"/>
              </a:spcBef>
              <a:tabLst/>
            </a:pPr>
            <a:r>
              <a:rPr sz="2800" kern="0" spc="-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查碳氧血红蛋白、心</a:t>
            </a:r>
            <a:r>
              <a:rPr sz="2800" kern="0" spc="-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肌酶谱、</a:t>
            </a:r>
            <a:endParaRPr sz="28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ts val="4011"/>
              </a:lnSpc>
              <a:tabLst/>
            </a:pPr>
            <a:r>
              <a:rPr sz="2800" kern="0" spc="-1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头颅</a:t>
            </a:r>
            <a:r>
              <a:rPr sz="2800" kern="0" spc="-1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CT。</a:t>
            </a:r>
            <a:endParaRPr sz="2800" dirty="0">
              <a:latin typeface="SimSun"/>
              <a:ea typeface="SimSun"/>
              <a:cs typeface="SimSun"/>
            </a:endParaRPr>
          </a:p>
        </p:txBody>
      </p:sp>
      <p:sp>
        <p:nvSpPr>
          <p:cNvPr id="136" name="textbox 136"/>
          <p:cNvSpPr/>
          <p:nvPr/>
        </p:nvSpPr>
        <p:spPr>
          <a:xfrm>
            <a:off x="1111304" y="9192906"/>
            <a:ext cx="4756784" cy="3632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657"/>
              </a:lnSpc>
              <a:tabLst/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引用：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GBZ</a:t>
            </a:r>
            <a:r>
              <a:rPr sz="1900" kern="0" spc="1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188-2025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条</a:t>
            </a: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款5.37,5.38,5.1.4]</a:t>
            </a:r>
            <a:endParaRPr sz="1900" dirty="0">
              <a:latin typeface="SimHei"/>
              <a:ea typeface="SimHei"/>
              <a:cs typeface="SimHei"/>
            </a:endParaRPr>
          </a:p>
        </p:txBody>
      </p:sp>
      <p:pic>
        <p:nvPicPr>
          <p:cNvPr id="138" name="picture 1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09724" y="6394460"/>
            <a:ext cx="1022299" cy="1035052"/>
          </a:xfrm>
          <a:prstGeom prst="rect">
            <a:avLst/>
          </a:prstGeom>
        </p:spPr>
      </p:pic>
      <p:pic>
        <p:nvPicPr>
          <p:cNvPr id="140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435063" y="4254520"/>
            <a:ext cx="984203" cy="990575"/>
          </a:xfrm>
          <a:prstGeom prst="rect">
            <a:avLst/>
          </a:prstGeom>
        </p:spPr>
      </p:pic>
      <p:pic>
        <p:nvPicPr>
          <p:cNvPr id="142" name="picture 1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531324" y="4260860"/>
            <a:ext cx="965155" cy="990575"/>
          </a:xfrm>
          <a:prstGeom prst="rect">
            <a:avLst/>
          </a:prstGeom>
        </p:spPr>
      </p:pic>
      <p:sp>
        <p:nvSpPr>
          <p:cNvPr id="144" name="textbox 144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75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1000"/>
              </a:lnSpc>
              <a:tabLst/>
            </a:pP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400" b="1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Notebook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LM</a:t>
            </a:r>
            <a:endParaRPr sz="14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48" name="textbox 148"/>
          <p:cNvSpPr/>
          <p:nvPr/>
        </p:nvSpPr>
        <p:spPr>
          <a:xfrm>
            <a:off x="10814059" y="3790744"/>
            <a:ext cx="6553834" cy="58864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30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8415" algn="l" rtl="0" eaLnBrk="0">
              <a:lnSpc>
                <a:spcPct val="95000"/>
              </a:lnSpc>
              <a:tabLst/>
            </a:pPr>
            <a:r>
              <a:rPr sz="3300" b="1" kern="0" spc="-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硬金属粉尘</a:t>
            </a:r>
            <a:endParaRPr sz="33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ct val="86000"/>
              </a:lnSpc>
              <a:spcBef>
                <a:spcPts val="1312"/>
              </a:spcBef>
              <a:tabLst/>
            </a:pPr>
            <a:r>
              <a:rPr sz="2700" kern="0" spc="1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关注硬金属肺病，可选胸部高分</a:t>
            </a:r>
            <a:endParaRPr sz="27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ts val="4159"/>
              </a:lnSpc>
              <a:tabLst/>
            </a:pPr>
            <a:r>
              <a:rPr sz="2700" kern="0" spc="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辨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CT</a:t>
            </a:r>
            <a:r>
              <a:rPr sz="2700" kern="0" spc="1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sz="2700" dirty="0">
              <a:latin typeface="SimSun"/>
              <a:ea typeface="SimSun"/>
              <a:cs typeface="SimSun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8415" algn="l" rtl="0" eaLnBrk="0">
              <a:lnSpc>
                <a:spcPct val="95000"/>
              </a:lnSpc>
              <a:spcBef>
                <a:spcPts val="996"/>
              </a:spcBef>
              <a:tabLst/>
            </a:pPr>
            <a:r>
              <a:rPr sz="3300" b="1" kern="0" spc="-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毛沸石粉尘</a:t>
            </a:r>
            <a:endParaRPr sz="3300" dirty="0">
              <a:latin typeface="SimHei"/>
              <a:ea typeface="SimHei"/>
              <a:cs typeface="SimHei"/>
            </a:endParaRPr>
          </a:p>
          <a:p>
            <a:pPr marL="69214" algn="l" rtl="0" eaLnBrk="0">
              <a:lnSpc>
                <a:spcPct val="86000"/>
              </a:lnSpc>
              <a:spcBef>
                <a:spcPts val="1311"/>
              </a:spcBef>
              <a:tabLst/>
            </a:pPr>
            <a:r>
              <a:rPr sz="2700" kern="0" spc="1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目标疾病含肺癌间皮瘤</a:t>
            </a:r>
            <a:r>
              <a:rPr sz="2700" kern="0" spc="1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，必检胸</a:t>
            </a:r>
            <a:endParaRPr sz="27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ts val="3998"/>
              </a:lnSpc>
              <a:tabLst/>
            </a:pPr>
            <a:r>
              <a:rPr sz="2700" kern="0" spc="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部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CT</a:t>
            </a:r>
            <a:r>
              <a:rPr sz="2700" kern="0" spc="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sz="2700" dirty="0">
              <a:latin typeface="SimSun"/>
              <a:ea typeface="SimSun"/>
              <a:cs typeface="SimSun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091564" algn="l" rtl="0" eaLnBrk="0">
              <a:lnSpc>
                <a:spcPts val="2368"/>
              </a:lnSpc>
              <a:spcBef>
                <a:spcPts val="548"/>
              </a:spcBef>
              <a:tabLst/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LiSu"/>
                <a:ea typeface="LiSu"/>
                <a:cs typeface="LiSu"/>
              </a:rPr>
              <a:t>[引用：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GBZ</a:t>
            </a:r>
            <a:r>
              <a:rPr sz="1800" kern="0" spc="1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188-2025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LiSu"/>
                <a:ea typeface="LiSu"/>
                <a:cs typeface="LiSu"/>
              </a:rPr>
              <a:t>条款6.1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LiSu"/>
                <a:ea typeface="LiSu"/>
                <a:cs typeface="LiSu"/>
              </a:rPr>
              <a:t>,6.2,6.8,6.9]</a:t>
            </a:r>
            <a:endParaRPr sz="1800" dirty="0">
              <a:latin typeface="LiSu"/>
              <a:ea typeface="LiSu"/>
              <a:cs typeface="LiSu"/>
            </a:endParaRPr>
          </a:p>
          <a:p>
            <a:pPr algn="r" rtl="0" eaLnBrk="0">
              <a:lnSpc>
                <a:spcPct val="77000"/>
              </a:lnSpc>
              <a:spcBef>
                <a:spcPts val="7"/>
              </a:spcBef>
              <a:tabLst/>
            </a:pPr>
            <a:r>
              <a:rPr sz="13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300" kern="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3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NotebookLM</a:t>
            </a:r>
            <a:endParaRPr sz="1300" dirty="0">
              <a:latin typeface="Arial"/>
              <a:ea typeface="Arial"/>
              <a:cs typeface="Arial"/>
            </a:endParaRPr>
          </a:p>
        </p:txBody>
      </p:sp>
      <p:sp>
        <p:nvSpPr>
          <p:cNvPr id="150" name="textbox 150"/>
          <p:cNvSpPr/>
          <p:nvPr/>
        </p:nvSpPr>
        <p:spPr>
          <a:xfrm>
            <a:off x="992432" y="592584"/>
            <a:ext cx="13467714" cy="22459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11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5000"/>
              </a:lnSpc>
              <a:tabLst/>
            </a:pPr>
            <a:r>
              <a:rPr sz="4500" b="1" kern="0" spc="40" dirty="0">
                <a:solidFill>
                  <a:srgbClr val="20304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粉尘作业：动态周期与新增种类</a:t>
            </a:r>
            <a:endParaRPr sz="45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8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1000"/>
              </a:lnSpc>
              <a:spcBef>
                <a:spcPts val="3"/>
              </a:spcBef>
              <a:tabLst/>
            </a:pPr>
            <a:r>
              <a:rPr sz="3300" b="1" kern="0" spc="21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游离二氧化硅&amp;煤尘</a:t>
            </a:r>
            <a:r>
              <a:rPr sz="3300" b="1" kern="0" spc="20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(动态周期)</a:t>
            </a:r>
            <a:r>
              <a:rPr sz="3300" kern="0" spc="6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     </a:t>
            </a:r>
            <a:r>
              <a:rPr sz="3300" b="1" kern="0" spc="20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新增粉尘种类</a:t>
            </a:r>
            <a:r>
              <a:rPr sz="3300" kern="0" spc="-46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300" b="1" kern="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33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New</a:t>
            </a:r>
            <a:r>
              <a:rPr sz="3300" b="1" kern="0" spc="2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sz="3300" dirty="0">
              <a:latin typeface="Arial"/>
              <a:ea typeface="Arial"/>
              <a:cs typeface="Arial"/>
            </a:endParaRPr>
          </a:p>
        </p:txBody>
      </p:sp>
      <p:sp>
        <p:nvSpPr>
          <p:cNvPr id="152" name="textbox 152"/>
          <p:cNvSpPr/>
          <p:nvPr/>
        </p:nvSpPr>
        <p:spPr>
          <a:xfrm>
            <a:off x="1643351" y="3963994"/>
            <a:ext cx="2356485" cy="36664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88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97815" indent="-285115" algn="l" rtl="0" eaLnBrk="0">
              <a:lnSpc>
                <a:spcPct val="102000"/>
              </a:lnSpc>
              <a:tabLst/>
            </a:pPr>
            <a:r>
              <a:rPr sz="2700" b="1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X</a:t>
            </a:r>
            <a:r>
              <a:rPr sz="2700" kern="0" spc="-6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700" b="1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光片出现尘肺</a:t>
            </a:r>
            <a:r>
              <a:rPr sz="27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700" b="1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样样小阴影</a:t>
            </a:r>
            <a:endParaRPr sz="2700" dirty="0">
              <a:latin typeface="SimHei"/>
              <a:ea typeface="SimHei"/>
              <a:cs typeface="SimHei"/>
            </a:endParaRPr>
          </a:p>
          <a:p>
            <a:pPr marL="255270" algn="l" rtl="0" eaLnBrk="0">
              <a:lnSpc>
                <a:spcPct val="97000"/>
              </a:lnSpc>
              <a:spcBef>
                <a:spcPts val="456"/>
              </a:spcBef>
              <a:tabLst/>
            </a:pPr>
            <a:r>
              <a:rPr sz="2700" kern="0" spc="1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(0/1或1级)</a:t>
            </a:r>
            <a:endParaRPr sz="27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0014" algn="l" rtl="0" eaLnBrk="0">
              <a:lnSpc>
                <a:spcPct val="97000"/>
              </a:lnSpc>
              <a:spcBef>
                <a:spcPts val="820"/>
              </a:spcBef>
              <a:tabLst/>
            </a:pPr>
            <a:r>
              <a:rPr sz="2700" b="1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粉尘浓度超标</a:t>
            </a:r>
            <a:endParaRPr sz="27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13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261620" algn="l" rtl="0" eaLnBrk="0">
              <a:lnSpc>
                <a:spcPct val="95000"/>
              </a:lnSpc>
              <a:spcBef>
                <a:spcPts val="5"/>
              </a:spcBef>
              <a:tabLst/>
            </a:pPr>
            <a:r>
              <a:rPr sz="2400" kern="0" spc="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II</a:t>
            </a:r>
            <a:r>
              <a:rPr sz="24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级及以上)</a:t>
            </a:r>
            <a:endParaRPr sz="2400" dirty="0">
              <a:latin typeface="SimHei"/>
              <a:ea typeface="SimHei"/>
              <a:cs typeface="SimHei"/>
            </a:endParaRPr>
          </a:p>
        </p:txBody>
      </p:sp>
      <p:sp>
        <p:nvSpPr>
          <p:cNvPr id="154" name="textbox 154"/>
          <p:cNvSpPr/>
          <p:nvPr/>
        </p:nvSpPr>
        <p:spPr>
          <a:xfrm>
            <a:off x="5516729" y="4134065"/>
            <a:ext cx="2306954" cy="32378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48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7000"/>
              </a:lnSpc>
              <a:tabLst/>
            </a:pPr>
            <a:r>
              <a:rPr sz="2700" b="1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周期缩短为1年</a:t>
            </a:r>
            <a:endParaRPr sz="2700" dirty="0">
              <a:latin typeface="SimHei"/>
              <a:ea typeface="SimHei"/>
              <a:cs typeface="SimHei"/>
            </a:endParaRPr>
          </a:p>
          <a:p>
            <a:pPr marL="71119" algn="l" rtl="0" eaLnBrk="0">
              <a:lnSpc>
                <a:spcPct val="97000"/>
              </a:lnSpc>
              <a:spcBef>
                <a:spcPts val="518"/>
              </a:spcBef>
              <a:tabLst/>
            </a:pPr>
            <a:r>
              <a:rPr sz="27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(连续观察5年)</a:t>
            </a:r>
            <a:endParaRPr sz="27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3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101600" algn="l" rtl="0" eaLnBrk="0">
              <a:lnSpc>
                <a:spcPct val="97000"/>
              </a:lnSpc>
              <a:spcBef>
                <a:spcPts val="3"/>
              </a:spcBef>
              <a:tabLst/>
            </a:pPr>
            <a:r>
              <a:rPr sz="2700" b="1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检查周期缩短</a:t>
            </a:r>
            <a:endParaRPr sz="2700" dirty="0">
              <a:latin typeface="SimHei"/>
              <a:ea typeface="SimHei"/>
              <a:cs typeface="SimHei"/>
            </a:endParaRPr>
          </a:p>
        </p:txBody>
      </p:sp>
      <p:pic>
        <p:nvPicPr>
          <p:cNvPr id="156" name="picture 1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499518" y="6254788"/>
            <a:ext cx="1022474" cy="1028614"/>
          </a:xfrm>
          <a:prstGeom prst="rect">
            <a:avLst/>
          </a:prstGeom>
        </p:spPr>
      </p:pic>
      <p:pic>
        <p:nvPicPr>
          <p:cNvPr id="158" name="picture 1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512276" y="3657600"/>
            <a:ext cx="1016007" cy="103505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 160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EEF2F5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2" name="picture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930431"/>
            <a:ext cx="9417036" cy="6921448"/>
          </a:xfrm>
          <a:prstGeom prst="rect">
            <a:avLst/>
          </a:prstGeom>
        </p:spPr>
      </p:pic>
      <p:sp>
        <p:nvSpPr>
          <p:cNvPr id="164" name="textbox 164"/>
          <p:cNvSpPr/>
          <p:nvPr/>
        </p:nvSpPr>
        <p:spPr>
          <a:xfrm>
            <a:off x="9993344" y="7277043"/>
            <a:ext cx="6736715" cy="22320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1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7000"/>
              </a:lnSpc>
              <a:tabLst/>
            </a:pPr>
            <a:r>
              <a:rPr sz="2600" b="1" kern="0" spc="-20" dirty="0">
                <a:solidFill>
                  <a:srgbClr val="D0602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目标疾病</a:t>
            </a:r>
            <a:r>
              <a:rPr sz="2600" kern="0" spc="560" dirty="0">
                <a:solidFill>
                  <a:srgbClr val="D0602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6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手臂振动病</a:t>
            </a:r>
            <a:endParaRPr sz="26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9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43815" algn="l" rtl="0" eaLnBrk="0">
              <a:lnSpc>
                <a:spcPct val="97000"/>
              </a:lnSpc>
              <a:spcBef>
                <a:spcPts val="696"/>
              </a:spcBef>
              <a:tabLst/>
            </a:pPr>
            <a:r>
              <a:rPr sz="2300" b="1" kern="0" spc="240" dirty="0">
                <a:solidFill>
                  <a:srgbClr val="D0602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关键检查</a:t>
            </a:r>
            <a:r>
              <a:rPr sz="2300" kern="0" spc="680" dirty="0">
                <a:solidFill>
                  <a:srgbClr val="D0602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300" kern="0" spc="2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神经-肌电图</a:t>
            </a:r>
            <a:r>
              <a:rPr sz="2300" kern="0" spc="2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、冷水复温试验</a:t>
            </a:r>
            <a:endParaRPr sz="23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1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4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ts val="2521"/>
              </a:lnSpc>
              <a:spcBef>
                <a:spcPts val="4"/>
              </a:spcBef>
              <a:tabLst/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[引用：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GBZ</a:t>
            </a:r>
            <a:r>
              <a:rPr sz="1800" kern="0" spc="1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188-2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025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条款7.1,7.2]</a:t>
            </a:r>
            <a:endParaRPr sz="1800" dirty="0">
              <a:latin typeface="SimHei"/>
              <a:ea typeface="SimHei"/>
              <a:cs typeface="SimHei"/>
            </a:endParaRPr>
          </a:p>
        </p:txBody>
      </p:sp>
      <p:sp>
        <p:nvSpPr>
          <p:cNvPr id="166" name="textbox 166"/>
          <p:cNvSpPr/>
          <p:nvPr/>
        </p:nvSpPr>
        <p:spPr>
          <a:xfrm>
            <a:off x="9326119" y="3163631"/>
            <a:ext cx="7103744" cy="17487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23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6000"/>
              </a:lnSpc>
              <a:tabLst/>
            </a:pPr>
            <a:r>
              <a:rPr sz="2300" b="1" kern="0" spc="60" dirty="0">
                <a:solidFill>
                  <a:srgbClr val="30709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禁忌证标准</a:t>
            </a:r>
            <a:r>
              <a:rPr sz="2300" kern="0" spc="530" dirty="0">
                <a:solidFill>
                  <a:srgbClr val="30709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纯音气导听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阈&gt;25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dBHL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(500/1k/2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k</a:t>
            </a:r>
            <a:r>
              <a:rPr sz="2300" kern="0" spc="4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Hz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endParaRPr sz="2300" dirty="0">
              <a:latin typeface="SimSun"/>
              <a:ea typeface="SimSun"/>
              <a:cs typeface="SimSun"/>
            </a:endParaRPr>
          </a:p>
          <a:p>
            <a:pPr marL="354965" indent="-50800" algn="l" rtl="0" eaLnBrk="0">
              <a:lnSpc>
                <a:spcPct val="202000"/>
              </a:lnSpc>
              <a:spcBef>
                <a:spcPts val="35"/>
              </a:spcBef>
              <a:tabLst/>
            </a:pPr>
            <a:r>
              <a:rPr sz="2300" b="1" kern="0" spc="20" dirty="0">
                <a:solidFill>
                  <a:srgbClr val="2070A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检查周期</a:t>
            </a:r>
            <a:r>
              <a:rPr sz="2300" kern="0" spc="530" dirty="0">
                <a:solidFill>
                  <a:srgbClr val="2070A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≥85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dB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(A)→</a:t>
            </a:r>
            <a:r>
              <a:rPr sz="2300" kern="0" spc="-3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2300" kern="0" spc="4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年|80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-85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dB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(A)→2</a:t>
            </a:r>
            <a:r>
              <a:rPr sz="2300" kern="0" spc="5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年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</a:t>
            </a:r>
            <a:r>
              <a:rPr sz="2300" b="1" kern="0" spc="80" dirty="0">
                <a:solidFill>
                  <a:srgbClr val="20709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关键操作</a:t>
            </a:r>
            <a:r>
              <a:rPr sz="2300" kern="0" spc="410" dirty="0">
                <a:solidFill>
                  <a:srgbClr val="20709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300" b="1" kern="0" spc="80" dirty="0">
                <a:solidFill>
                  <a:srgbClr val="30406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!</a:t>
            </a:r>
            <a:r>
              <a:rPr sz="2300" kern="0" spc="80" dirty="0">
                <a:solidFill>
                  <a:srgbClr val="30406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2300" b="1" kern="0" spc="80" dirty="0">
                <a:solidFill>
                  <a:srgbClr val="B0302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必须脱离噪声环境48小时</a:t>
            </a:r>
            <a:r>
              <a:rPr sz="2300" b="1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后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复查</a:t>
            </a:r>
            <a:endParaRPr sz="2300" dirty="0">
              <a:latin typeface="SimHei"/>
              <a:ea typeface="SimHei"/>
              <a:cs typeface="SimHei"/>
            </a:endParaRPr>
          </a:p>
        </p:txBody>
      </p:sp>
      <p:sp>
        <p:nvSpPr>
          <p:cNvPr id="168" name="textbox 168"/>
          <p:cNvSpPr/>
          <p:nvPr/>
        </p:nvSpPr>
        <p:spPr>
          <a:xfrm>
            <a:off x="1044102" y="782608"/>
            <a:ext cx="7581900" cy="7473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90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7000"/>
              </a:lnSpc>
              <a:tabLst/>
            </a:pPr>
            <a:r>
              <a:rPr sz="4900" b="1" kern="0" spc="30" dirty="0">
                <a:solidFill>
                  <a:srgbClr val="20407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物理因素：</a:t>
            </a:r>
            <a:r>
              <a:rPr sz="4900" b="1" kern="0" spc="30" dirty="0">
                <a:solidFill>
                  <a:srgbClr val="20408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噪声与手传振动</a:t>
            </a:r>
            <a:endParaRPr sz="4900" dirty="0">
              <a:latin typeface="SimHei"/>
              <a:ea typeface="SimHei"/>
              <a:cs typeface="SimHei"/>
            </a:endParaRPr>
          </a:p>
        </p:txBody>
      </p:sp>
      <p:grpSp>
        <p:nvGrpSpPr>
          <p:cNvPr id="6" name="group 6"/>
          <p:cNvGrpSpPr/>
          <p:nvPr/>
        </p:nvGrpSpPr>
        <p:grpSpPr>
          <a:xfrm rot="21600000">
            <a:off x="9658368" y="6007144"/>
            <a:ext cx="4629179" cy="660318"/>
            <a:chOff x="0" y="0"/>
            <a:chExt cx="4629179" cy="660318"/>
          </a:xfrm>
        </p:grpSpPr>
        <p:pic>
          <p:nvPicPr>
            <p:cNvPr id="170" name="picture 1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4629179" cy="660318"/>
            </a:xfrm>
            <a:prstGeom prst="rect">
              <a:avLst/>
            </a:prstGeom>
          </p:spPr>
        </p:pic>
        <p:sp>
          <p:nvSpPr>
            <p:cNvPr id="172" name="textbox 172"/>
            <p:cNvSpPr/>
            <p:nvPr/>
          </p:nvSpPr>
          <p:spPr>
            <a:xfrm>
              <a:off x="-12700" y="-12700"/>
              <a:ext cx="4655184" cy="69786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875030" algn="l" rtl="0" eaLnBrk="0">
                <a:lnSpc>
                  <a:spcPct val="93000"/>
                </a:lnSpc>
                <a:spcBef>
                  <a:spcPts val="2"/>
                </a:spcBef>
                <a:tabLst/>
              </a:pPr>
              <a:r>
                <a:rPr sz="3100" b="1" kern="0" spc="-5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手传振动</a:t>
              </a:r>
              <a:r>
                <a:rPr sz="3100" b="1" kern="0" spc="-5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(Vibration)</a:t>
              </a:r>
              <a:endParaRPr sz="3100" dirty="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21600000">
            <a:off x="9201217" y="1911315"/>
            <a:ext cx="3263842" cy="666756"/>
            <a:chOff x="0" y="0"/>
            <a:chExt cx="3263842" cy="666756"/>
          </a:xfrm>
        </p:grpSpPr>
        <p:pic>
          <p:nvPicPr>
            <p:cNvPr id="174" name="picture 1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3263842" cy="666756"/>
            </a:xfrm>
            <a:prstGeom prst="rect">
              <a:avLst/>
            </a:prstGeom>
          </p:spPr>
        </p:pic>
        <p:sp>
          <p:nvSpPr>
            <p:cNvPr id="176" name="textbox 176"/>
            <p:cNvSpPr/>
            <p:nvPr/>
          </p:nvSpPr>
          <p:spPr>
            <a:xfrm>
              <a:off x="-12700" y="-12700"/>
              <a:ext cx="3289300" cy="70230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183514" algn="l" rtl="0" eaLnBrk="0">
                <a:lnSpc>
                  <a:spcPct val="93000"/>
                </a:lnSpc>
                <a:spcBef>
                  <a:spcPts val="4"/>
                </a:spcBef>
                <a:tabLst/>
              </a:pPr>
              <a:r>
                <a:rPr sz="2600" kern="0" spc="4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⑨)</a:t>
              </a:r>
              <a:r>
                <a:rPr sz="2600" kern="0" spc="-22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</a:t>
              </a:r>
              <a:r>
                <a:rPr sz="2600" b="1" kern="0" spc="4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噪声</a:t>
              </a:r>
              <a:r>
                <a:rPr sz="2600" kern="0" spc="-41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</a:t>
              </a:r>
              <a:r>
                <a:rPr sz="2600" b="1" kern="0" spc="4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(</a:t>
              </a:r>
              <a:r>
                <a:rPr sz="2600" b="1" kern="0" spc="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Noise</a:t>
              </a:r>
              <a:r>
                <a:rPr sz="2600" b="1" kern="0" spc="4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)</a:t>
              </a:r>
              <a:endParaRPr sz="2600"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178" name="textbox 178"/>
          <p:cNvSpPr/>
          <p:nvPr/>
        </p:nvSpPr>
        <p:spPr>
          <a:xfrm>
            <a:off x="16097336" y="948269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75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1000"/>
              </a:lnSpc>
              <a:tabLst/>
            </a:pP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400" b="1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Notebook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LM</a:t>
            </a:r>
            <a:endParaRPr sz="14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82" name="textbox 182"/>
          <p:cNvSpPr/>
          <p:nvPr/>
        </p:nvSpPr>
        <p:spPr>
          <a:xfrm>
            <a:off x="1339880" y="5810071"/>
            <a:ext cx="4073525" cy="25076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609600" algn="l" rtl="0" eaLnBrk="0">
              <a:lnSpc>
                <a:spcPct val="91000"/>
              </a:lnSpc>
              <a:spcBef>
                <a:spcPts val="1"/>
              </a:spcBef>
              <a:tabLst/>
            </a:pPr>
            <a:r>
              <a:rPr sz="3700" b="1" kern="0" spc="10" dirty="0">
                <a:solidFill>
                  <a:srgbClr val="203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激光</a:t>
            </a:r>
            <a:r>
              <a:rPr sz="3700" kern="0" spc="-1050" dirty="0">
                <a:solidFill>
                  <a:srgbClr val="203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700" b="1" kern="0" spc="10" dirty="0">
                <a:solidFill>
                  <a:srgbClr val="20305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3700" b="1" kern="0" spc="0" dirty="0">
                <a:solidFill>
                  <a:srgbClr val="203050">
                    <a:alpha val="100000"/>
                  </a:srgbClr>
                </a:solidFill>
                <a:latin typeface="Arial"/>
                <a:ea typeface="Arial"/>
                <a:cs typeface="Arial"/>
              </a:rPr>
              <a:t>Laser</a:t>
            </a:r>
            <a:r>
              <a:rPr sz="3700" b="1" kern="0" spc="10" dirty="0">
                <a:solidFill>
                  <a:srgbClr val="20305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sz="37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7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303529" indent="-285115" algn="l" rtl="0" eaLnBrk="0">
              <a:lnSpc>
                <a:spcPct val="112000"/>
              </a:lnSpc>
              <a:spcBef>
                <a:spcPts val="760"/>
              </a:spcBef>
              <a:tabLst/>
            </a:pPr>
            <a:r>
              <a:rPr sz="2500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</a:t>
            </a:r>
            <a:r>
              <a:rPr sz="2500" kern="0" spc="-4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500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关注视网膜损伤、角膜/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2500" kern="0" spc="1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晶状体损伤。</a:t>
            </a:r>
            <a:endParaRPr sz="25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8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7000"/>
              </a:lnSpc>
              <a:spcBef>
                <a:spcPts val="5"/>
              </a:spcBef>
              <a:tabLst/>
            </a:pPr>
            <a:r>
              <a:rPr sz="2500" kern="0" spc="-80" dirty="0">
                <a:solidFill>
                  <a:srgbClr val="20608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</a:t>
            </a:r>
            <a:r>
              <a:rPr sz="2500" kern="0" spc="-310" dirty="0">
                <a:solidFill>
                  <a:srgbClr val="20608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500" b="1" kern="0" spc="-80" dirty="0">
                <a:solidFill>
                  <a:srgbClr val="20608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必检：</a:t>
            </a:r>
            <a:r>
              <a:rPr sz="2500" kern="0" spc="-690" dirty="0">
                <a:solidFill>
                  <a:srgbClr val="20608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500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眼底视网膜检查。</a:t>
            </a:r>
            <a:endParaRPr sz="2500" dirty="0">
              <a:latin typeface="SimHei"/>
              <a:ea typeface="SimHei"/>
              <a:cs typeface="SimHei"/>
            </a:endParaRPr>
          </a:p>
        </p:txBody>
      </p:sp>
      <p:sp>
        <p:nvSpPr>
          <p:cNvPr id="184" name="textbox 184"/>
          <p:cNvSpPr/>
          <p:nvPr/>
        </p:nvSpPr>
        <p:spPr>
          <a:xfrm>
            <a:off x="6705640" y="5822750"/>
            <a:ext cx="3885565" cy="20313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1000"/>
              </a:lnSpc>
              <a:spcBef>
                <a:spcPts val="1"/>
              </a:spcBef>
              <a:tabLst/>
            </a:pPr>
            <a:r>
              <a:rPr sz="3700" b="1" kern="0" spc="-50" dirty="0">
                <a:solidFill>
                  <a:srgbClr val="203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低温</a:t>
            </a:r>
            <a:r>
              <a:rPr sz="3700" kern="0" spc="-660" dirty="0">
                <a:solidFill>
                  <a:srgbClr val="203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700" b="1" kern="0" spc="-50" dirty="0">
                <a:solidFill>
                  <a:srgbClr val="203050">
                    <a:alpha val="100000"/>
                  </a:srgbClr>
                </a:solidFill>
                <a:latin typeface="Arial"/>
                <a:ea typeface="Arial"/>
                <a:cs typeface="Arial"/>
              </a:rPr>
              <a:t>(Low</a:t>
            </a:r>
            <a:r>
              <a:rPr sz="3700" b="1" kern="0" spc="770" dirty="0">
                <a:solidFill>
                  <a:srgbClr val="20305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700" b="1" kern="0" spc="-50" dirty="0">
                <a:solidFill>
                  <a:srgbClr val="203050">
                    <a:alpha val="100000"/>
                  </a:srgbClr>
                </a:solidFill>
                <a:latin typeface="Arial"/>
                <a:ea typeface="Arial"/>
                <a:cs typeface="Arial"/>
              </a:rPr>
              <a:t>Temp)</a:t>
            </a:r>
            <a:endParaRPr sz="37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7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7000"/>
              </a:lnSpc>
              <a:spcBef>
                <a:spcPts val="760"/>
              </a:spcBef>
              <a:tabLst/>
            </a:pPr>
            <a:r>
              <a:rPr sz="2500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</a:t>
            </a:r>
            <a:r>
              <a:rPr sz="2500" kern="0" spc="-4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500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关注雷诺病、冻伤。</a:t>
            </a:r>
            <a:endParaRPr sz="25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9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7000"/>
              </a:lnSpc>
              <a:spcBef>
                <a:spcPts val="4"/>
              </a:spcBef>
              <a:tabLst/>
            </a:pPr>
            <a:r>
              <a:rPr sz="2500" kern="0" spc="-30" dirty="0">
                <a:solidFill>
                  <a:srgbClr val="20607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</a:t>
            </a:r>
            <a:r>
              <a:rPr sz="2500" kern="0" spc="-330" dirty="0">
                <a:solidFill>
                  <a:srgbClr val="20607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500" b="1" kern="0" spc="-30" dirty="0">
                <a:solidFill>
                  <a:srgbClr val="20607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禁忌：</a:t>
            </a:r>
            <a:r>
              <a:rPr sz="2500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寒冷性荨麻疹。</a:t>
            </a:r>
            <a:endParaRPr sz="2500" dirty="0">
              <a:latin typeface="SimHei"/>
              <a:ea typeface="SimHei"/>
              <a:cs typeface="SimHei"/>
            </a:endParaRPr>
          </a:p>
        </p:txBody>
      </p:sp>
      <p:pic>
        <p:nvPicPr>
          <p:cNvPr id="186" name="picture 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777926" y="2724180"/>
            <a:ext cx="3175069" cy="2266931"/>
          </a:xfrm>
          <a:prstGeom prst="rect">
            <a:avLst/>
          </a:prstGeom>
        </p:spPr>
      </p:pic>
      <p:sp>
        <p:nvSpPr>
          <p:cNvPr id="188" name="textbox 188"/>
          <p:cNvSpPr/>
          <p:nvPr/>
        </p:nvSpPr>
        <p:spPr>
          <a:xfrm>
            <a:off x="12083982" y="5810071"/>
            <a:ext cx="3765550" cy="17792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419100" algn="l" rtl="0" eaLnBrk="0">
              <a:lnSpc>
                <a:spcPct val="91000"/>
              </a:lnSpc>
              <a:spcBef>
                <a:spcPts val="1"/>
              </a:spcBef>
              <a:tabLst/>
            </a:pPr>
            <a:r>
              <a:rPr sz="3700" b="1" kern="0" spc="-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紫外辐射</a:t>
            </a:r>
            <a:r>
              <a:rPr sz="3700" kern="0" spc="-6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700" b="1" kern="0" spc="-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(UV)</a:t>
            </a:r>
            <a:endParaRPr sz="37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7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323850" indent="-311150" algn="l" rtl="0" eaLnBrk="0">
              <a:lnSpc>
                <a:spcPct val="105000"/>
              </a:lnSpc>
              <a:spcBef>
                <a:spcPts val="6"/>
              </a:spcBef>
              <a:tabLst/>
            </a:pPr>
            <a:r>
              <a:rPr sz="2500" kern="0" spc="1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</a:t>
            </a:r>
            <a:r>
              <a:rPr sz="2500" kern="0" spc="-7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500" kern="0" spc="1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关注电光性眼炎、白内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000" kern="0" spc="-2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障。</a:t>
            </a:r>
            <a:endParaRPr sz="3000" dirty="0">
              <a:latin typeface="SimHei"/>
              <a:ea typeface="SimHei"/>
              <a:cs typeface="SimHei"/>
            </a:endParaRPr>
          </a:p>
        </p:txBody>
      </p:sp>
      <p:pic>
        <p:nvPicPr>
          <p:cNvPr id="190" name="picture 1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896871" y="2571731"/>
            <a:ext cx="2419266" cy="2432060"/>
          </a:xfrm>
          <a:prstGeom prst="rect">
            <a:avLst/>
          </a:prstGeom>
        </p:spPr>
      </p:pic>
      <p:pic>
        <p:nvPicPr>
          <p:cNvPr id="192" name="picture 1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670739" y="2667024"/>
            <a:ext cx="2114674" cy="2381243"/>
          </a:xfrm>
          <a:prstGeom prst="rect">
            <a:avLst/>
          </a:prstGeom>
        </p:spPr>
      </p:pic>
      <p:sp>
        <p:nvSpPr>
          <p:cNvPr id="194" name="textbox 194"/>
          <p:cNvSpPr/>
          <p:nvPr/>
        </p:nvSpPr>
        <p:spPr>
          <a:xfrm>
            <a:off x="1005825" y="792554"/>
            <a:ext cx="5076190" cy="7302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spcBef>
                <a:spcPts val="1"/>
              </a:spcBef>
              <a:tabLst/>
            </a:pPr>
            <a:r>
              <a:rPr sz="4800" b="1" kern="0" spc="140" dirty="0">
                <a:solidFill>
                  <a:srgbClr val="203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新增物理因素监护</a:t>
            </a:r>
            <a:endParaRPr sz="4800" dirty="0">
              <a:latin typeface="SimHei"/>
              <a:ea typeface="SimHei"/>
              <a:cs typeface="SimHei"/>
            </a:endParaRPr>
          </a:p>
        </p:txBody>
      </p:sp>
      <p:sp>
        <p:nvSpPr>
          <p:cNvPr id="196" name="textbox 196"/>
          <p:cNvSpPr/>
          <p:nvPr/>
        </p:nvSpPr>
        <p:spPr>
          <a:xfrm>
            <a:off x="12160174" y="9181002"/>
            <a:ext cx="4355465" cy="3543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589"/>
              </a:lnSpc>
              <a:tabLst/>
            </a:pP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[引用：</a:t>
            </a: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GBZ</a:t>
            </a:r>
            <a:r>
              <a:rPr sz="1900" kern="0" spc="2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18</a:t>
            </a:r>
            <a:r>
              <a:rPr sz="1900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8-2025</a:t>
            </a:r>
            <a:r>
              <a:rPr sz="19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条款7.8,7.7,7.5]</a:t>
            </a:r>
            <a:endParaRPr sz="1900" dirty="0">
              <a:latin typeface="SimHei"/>
              <a:ea typeface="SimHei"/>
              <a:cs typeface="SimHei"/>
            </a:endParaRPr>
          </a:p>
        </p:txBody>
      </p:sp>
      <p:sp>
        <p:nvSpPr>
          <p:cNvPr id="198" name="textbox 198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75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1000"/>
              </a:lnSpc>
              <a:tabLst/>
            </a:pP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400" b="1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Notebook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LM</a:t>
            </a:r>
            <a:endParaRPr sz="14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2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202" name="textbox 202"/>
          <p:cNvSpPr/>
          <p:nvPr/>
        </p:nvSpPr>
        <p:spPr>
          <a:xfrm>
            <a:off x="9626619" y="3886204"/>
            <a:ext cx="6350000" cy="35236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9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869314" algn="l" rtl="0" eaLnBrk="0">
              <a:lnSpc>
                <a:spcPct val="97000"/>
              </a:lnSpc>
              <a:spcBef>
                <a:spcPts val="2"/>
              </a:spcBef>
              <a:tabLst>
                <a:tab pos="1161414" algn="l"/>
              </a:tabLst>
            </a:pPr>
            <a:r>
              <a:rPr sz="33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	</a:t>
            </a:r>
            <a:r>
              <a:rPr sz="3300" b="1" kern="0" spc="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蜱传脑炎/莱姆病</a:t>
            </a:r>
            <a:endParaRPr sz="33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4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4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115060" algn="l" rtl="0" eaLnBrk="0">
              <a:lnSpc>
                <a:spcPct val="95000"/>
              </a:lnSpc>
              <a:spcBef>
                <a:spcPts val="694"/>
              </a:spcBef>
              <a:tabLst/>
            </a:pPr>
            <a:r>
              <a:rPr sz="2300" b="1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对象：</a:t>
            </a:r>
            <a:r>
              <a:rPr sz="2300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林业作业。查脑电图、血清抗体。</a:t>
            </a:r>
            <a:endParaRPr sz="23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869314" algn="l" rtl="0" eaLnBrk="0">
              <a:lnSpc>
                <a:spcPct val="97000"/>
              </a:lnSpc>
              <a:spcBef>
                <a:spcPts val="996"/>
              </a:spcBef>
              <a:tabLst>
                <a:tab pos="1167764" algn="l"/>
              </a:tabLst>
            </a:pPr>
            <a:r>
              <a:rPr sz="33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	</a:t>
            </a:r>
            <a:r>
              <a:rPr sz="3300" b="1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HIV</a:t>
            </a:r>
            <a:r>
              <a:rPr sz="3300" kern="0" spc="8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300" b="1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(人免疫缺陷病</a:t>
            </a:r>
            <a:r>
              <a:rPr sz="3300" b="1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毒)</a:t>
            </a:r>
            <a:endParaRPr sz="33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500" dirty="0">
              <a:latin typeface="Arial"/>
              <a:ea typeface="Arial"/>
              <a:cs typeface="Arial"/>
            </a:endParaRPr>
          </a:p>
          <a:p>
            <a:pPr marL="1121410" algn="l" rtl="0" eaLnBrk="0">
              <a:lnSpc>
                <a:spcPct val="95000"/>
              </a:lnSpc>
              <a:spcBef>
                <a:spcPts val="2"/>
              </a:spcBef>
              <a:tabLst/>
            </a:pPr>
            <a:r>
              <a:rPr sz="2300" b="1" kern="0" spc="-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对象：</a:t>
            </a:r>
            <a:r>
              <a:rPr sz="2300" kern="0" spc="-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警察、医护人员。</a:t>
            </a:r>
            <a:endParaRPr sz="2300" dirty="0">
              <a:latin typeface="SimHei"/>
              <a:ea typeface="SimHei"/>
              <a:cs typeface="SimHei"/>
            </a:endParaRPr>
          </a:p>
        </p:txBody>
      </p:sp>
      <p:pic>
        <p:nvPicPr>
          <p:cNvPr id="204" name="picture 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639319" y="5835676"/>
            <a:ext cx="857158" cy="876263"/>
          </a:xfrm>
          <a:prstGeom prst="rect">
            <a:avLst/>
          </a:prstGeom>
        </p:spPr>
      </p:pic>
      <p:pic>
        <p:nvPicPr>
          <p:cNvPr id="206" name="picture 2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639319" y="3898904"/>
            <a:ext cx="857158" cy="901720"/>
          </a:xfrm>
          <a:prstGeom prst="rect">
            <a:avLst/>
          </a:prstGeom>
        </p:spPr>
      </p:pic>
      <p:sp>
        <p:nvSpPr>
          <p:cNvPr id="208" name="textbox 208"/>
          <p:cNvSpPr/>
          <p:nvPr/>
        </p:nvSpPr>
        <p:spPr>
          <a:xfrm>
            <a:off x="1530360" y="3917903"/>
            <a:ext cx="4300220" cy="22612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7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142364" algn="l" rtl="0" eaLnBrk="0">
              <a:lnSpc>
                <a:spcPct val="97000"/>
              </a:lnSpc>
              <a:spcBef>
                <a:spcPts val="4"/>
              </a:spcBef>
              <a:tabLst>
                <a:tab pos="1390014" algn="l"/>
              </a:tabLst>
            </a:pPr>
            <a:r>
              <a:rPr sz="33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	</a:t>
            </a:r>
            <a:r>
              <a:rPr sz="3300" b="1" kern="0" spc="1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布鲁氏菌/炭疽</a:t>
            </a:r>
            <a:endParaRPr sz="33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0650" algn="l" rtl="0" eaLnBrk="0">
              <a:lnSpc>
                <a:spcPct val="95000"/>
              </a:lnSpc>
              <a:spcBef>
                <a:spcPts val="751"/>
              </a:spcBef>
              <a:tabLst/>
            </a:pPr>
            <a:r>
              <a:rPr sz="2500" kern="0" spc="-1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</a:t>
            </a:r>
            <a:r>
              <a:rPr sz="2500" kern="0" spc="-1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500" b="1" kern="0" spc="-1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对象：</a:t>
            </a:r>
            <a:r>
              <a:rPr sz="2500" kern="0" spc="-1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畜牧兽医</a:t>
            </a:r>
            <a:endParaRPr sz="25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5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422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3664" algn="l" rtl="0" eaLnBrk="0">
              <a:lnSpc>
                <a:spcPct val="95000"/>
              </a:lnSpc>
              <a:tabLst/>
            </a:pP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</a:t>
            </a: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300" b="1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检查：</a:t>
            </a: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平板凝集试验</a:t>
            </a:r>
            <a:endParaRPr sz="2300" dirty="0">
              <a:latin typeface="SimHei"/>
              <a:ea typeface="SimHei"/>
              <a:cs typeface="SimHei"/>
            </a:endParaRPr>
          </a:p>
        </p:txBody>
      </p:sp>
      <p:pic>
        <p:nvPicPr>
          <p:cNvPr id="210" name="picture 2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543060" y="3930603"/>
            <a:ext cx="1130295" cy="876361"/>
          </a:xfrm>
          <a:prstGeom prst="rect">
            <a:avLst/>
          </a:prstGeom>
        </p:spPr>
      </p:pic>
      <p:sp>
        <p:nvSpPr>
          <p:cNvPr id="212" name="textbox 212"/>
          <p:cNvSpPr/>
          <p:nvPr/>
        </p:nvSpPr>
        <p:spPr>
          <a:xfrm>
            <a:off x="914477" y="2571731"/>
            <a:ext cx="7562850" cy="883285"/>
          </a:xfrm>
          <a:prstGeom prst="rect">
            <a:avLst/>
          </a:prstGeom>
          <a:solidFill>
            <a:srgbClr val="2E9B5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9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959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463164" algn="l" rtl="0" eaLnBrk="0">
              <a:lnSpc>
                <a:spcPct val="97000"/>
              </a:lnSpc>
              <a:tabLst/>
            </a:pPr>
            <a:r>
              <a:rPr sz="3300" b="1" kern="0" spc="10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传统农业重点</a:t>
            </a:r>
            <a:endParaRPr sz="3300" dirty="0">
              <a:latin typeface="SimHei"/>
              <a:ea typeface="SimHei"/>
              <a:cs typeface="SimHei"/>
            </a:endParaRPr>
          </a:p>
        </p:txBody>
      </p:sp>
      <p:grpSp>
        <p:nvGrpSpPr>
          <p:cNvPr id="10" name="group 10"/>
          <p:cNvGrpSpPr/>
          <p:nvPr/>
        </p:nvGrpSpPr>
        <p:grpSpPr>
          <a:xfrm rot="21600000">
            <a:off x="8985224" y="2571731"/>
            <a:ext cx="7569206" cy="876361"/>
            <a:chOff x="0" y="0"/>
            <a:chExt cx="7569206" cy="876361"/>
          </a:xfrm>
        </p:grpSpPr>
        <p:pic>
          <p:nvPicPr>
            <p:cNvPr id="214" name="picture 2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7569206" cy="876361"/>
            </a:xfrm>
            <a:prstGeom prst="rect">
              <a:avLst/>
            </a:prstGeom>
          </p:spPr>
        </p:pic>
        <p:sp>
          <p:nvSpPr>
            <p:cNvPr id="216" name="textbox 216"/>
            <p:cNvSpPr/>
            <p:nvPr/>
          </p:nvSpPr>
          <p:spPr>
            <a:xfrm>
              <a:off x="-12700" y="-12700"/>
              <a:ext cx="7595234" cy="95694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8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8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9362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2463164" algn="l" rtl="0" eaLnBrk="0">
                <a:lnSpc>
                  <a:spcPct val="97000"/>
                </a:lnSpc>
                <a:tabLst/>
              </a:pPr>
              <a:r>
                <a:rPr sz="3300" b="1" kern="0" spc="13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新增职业暴露</a:t>
              </a:r>
              <a:endParaRPr sz="3300" dirty="0">
                <a:latin typeface="SimHei"/>
                <a:ea typeface="SimHei"/>
                <a:cs typeface="SimHei"/>
              </a:endParaRPr>
            </a:p>
          </p:txBody>
        </p:sp>
      </p:grpSp>
      <p:sp>
        <p:nvSpPr>
          <p:cNvPr id="218" name="textbox 218"/>
          <p:cNvSpPr/>
          <p:nvPr/>
        </p:nvSpPr>
        <p:spPr>
          <a:xfrm>
            <a:off x="1005461" y="861957"/>
            <a:ext cx="10046969" cy="7016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spcBef>
                <a:spcPts val="1"/>
              </a:spcBef>
              <a:tabLst/>
            </a:pPr>
            <a:r>
              <a:rPr sz="4600" b="1" kern="0" spc="20" dirty="0">
                <a:solidFill>
                  <a:srgbClr val="20304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生物因素：从传统农业到现代职业暴露</a:t>
            </a:r>
            <a:endParaRPr sz="4600" dirty="0">
              <a:latin typeface="SimHei"/>
              <a:ea typeface="SimHei"/>
              <a:cs typeface="SimHei"/>
            </a:endParaRPr>
          </a:p>
        </p:txBody>
      </p:sp>
      <p:grpSp>
        <p:nvGrpSpPr>
          <p:cNvPr id="12" name="group 12"/>
          <p:cNvGrpSpPr/>
          <p:nvPr/>
        </p:nvGrpSpPr>
        <p:grpSpPr>
          <a:xfrm rot="21600000">
            <a:off x="10477431" y="7537484"/>
            <a:ext cx="5613382" cy="984235"/>
            <a:chOff x="0" y="0"/>
            <a:chExt cx="5613382" cy="984235"/>
          </a:xfrm>
        </p:grpSpPr>
        <p:pic>
          <p:nvPicPr>
            <p:cNvPr id="220" name="picture 2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0" y="0"/>
              <a:ext cx="5613382" cy="984235"/>
            </a:xfrm>
            <a:prstGeom prst="rect">
              <a:avLst/>
            </a:prstGeom>
          </p:spPr>
        </p:pic>
        <p:sp>
          <p:nvSpPr>
            <p:cNvPr id="222" name="textbox 222"/>
            <p:cNvSpPr/>
            <p:nvPr/>
          </p:nvSpPr>
          <p:spPr>
            <a:xfrm>
              <a:off x="-12700" y="-12700"/>
              <a:ext cx="5638800" cy="105156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8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7832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698500" indent="10160" algn="l" rtl="0" eaLnBrk="0">
                <a:lnSpc>
                  <a:spcPct val="105000"/>
                </a:lnSpc>
                <a:tabLst/>
              </a:pPr>
              <a:r>
                <a:rPr sz="2300" b="1" kern="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HIV</a:t>
              </a:r>
              <a:r>
                <a:rPr sz="2300" kern="0" spc="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2300" b="1" kern="0" spc="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检查时机：</a:t>
              </a:r>
              <a:r>
                <a:rPr sz="2300" kern="0" spc="-1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暴露后24</a:t>
              </a:r>
              <a:r>
                <a:rPr sz="2300" kern="0" spc="-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h</a:t>
              </a:r>
              <a:r>
                <a:rPr sz="2300" kern="0" spc="-1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内、4周、</a:t>
              </a:r>
              <a:r>
                <a:rPr sz="2300" kern="0" spc="-1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 </a:t>
              </a:r>
              <a:r>
                <a:rPr sz="2300" kern="0" spc="1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8</a:t>
              </a:r>
              <a:r>
                <a:rPr sz="2300" kern="0" spc="-31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</a:t>
              </a:r>
              <a:r>
                <a:rPr sz="2300" kern="0" spc="1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周、12周、6个</a:t>
              </a:r>
              <a:r>
                <a:rPr sz="2300" kern="0" spc="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月。</a:t>
              </a:r>
              <a:endParaRPr sz="2300" dirty="0">
                <a:latin typeface="SimHei"/>
                <a:ea typeface="SimHei"/>
                <a:cs typeface="SimHei"/>
              </a:endParaRPr>
            </a:p>
          </p:txBody>
        </p:sp>
      </p:grpSp>
      <p:sp>
        <p:nvSpPr>
          <p:cNvPr id="224" name="textbox 224"/>
          <p:cNvSpPr/>
          <p:nvPr/>
        </p:nvSpPr>
        <p:spPr>
          <a:xfrm>
            <a:off x="12280928" y="9223410"/>
            <a:ext cx="4311015" cy="311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248"/>
              </a:lnSpc>
              <a:tabLst/>
            </a:pPr>
            <a:r>
              <a:rPr sz="16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[引用：</a:t>
            </a:r>
            <a:r>
              <a:rPr sz="16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GBZ</a:t>
            </a:r>
            <a:r>
              <a:rPr sz="1600" kern="0" spc="4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188-2025</a:t>
            </a:r>
            <a:r>
              <a:rPr sz="16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条款8.1,8.3,8.4,8.5]</a:t>
            </a:r>
            <a:endParaRPr sz="1600" dirty="0">
              <a:latin typeface="SimHei"/>
              <a:ea typeface="SimHei"/>
              <a:cs typeface="SimHei"/>
            </a:endParaRPr>
          </a:p>
        </p:txBody>
      </p:sp>
      <p:pic>
        <p:nvPicPr>
          <p:cNvPr id="226" name="picture 2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5068514" y="2012947"/>
            <a:ext cx="1333532" cy="901720"/>
          </a:xfrm>
          <a:prstGeom prst="rect">
            <a:avLst/>
          </a:prstGeom>
        </p:spPr>
      </p:pic>
      <p:sp>
        <p:nvSpPr>
          <p:cNvPr id="228" name="textbox 228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75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1000"/>
              </a:lnSpc>
              <a:tabLst/>
            </a:pP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400" b="1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Notebook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LM</a:t>
            </a:r>
            <a:endParaRPr sz="14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2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232" name="textbox 232"/>
          <p:cNvSpPr/>
          <p:nvPr/>
        </p:nvSpPr>
        <p:spPr>
          <a:xfrm>
            <a:off x="11683975" y="3373417"/>
            <a:ext cx="5681979" cy="62661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34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29565" algn="l" rtl="0" eaLnBrk="0">
              <a:lnSpc>
                <a:spcPct val="97000"/>
              </a:lnSpc>
              <a:tabLst/>
            </a:pPr>
            <a:r>
              <a:rPr sz="3300" b="1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井下蹲跪/爬行作业</a:t>
            </a:r>
            <a:endParaRPr sz="3300" dirty="0">
              <a:latin typeface="SimHei"/>
              <a:ea typeface="SimHei"/>
              <a:cs typeface="SimHei"/>
            </a:endParaRPr>
          </a:p>
          <a:p>
            <a:pPr marL="177800" algn="l" rtl="0" eaLnBrk="0">
              <a:lnSpc>
                <a:spcPct val="95000"/>
              </a:lnSpc>
              <a:spcBef>
                <a:spcPts val="1568"/>
              </a:spcBef>
              <a:tabLst/>
            </a:pPr>
            <a:r>
              <a:rPr sz="2500" kern="0" spc="-1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</a:t>
            </a:r>
            <a:r>
              <a:rPr sz="2500" kern="0" spc="-1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500" b="1" kern="0" spc="-1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疾病：</a:t>
            </a:r>
            <a:r>
              <a:rPr sz="2500" kern="0" spc="-1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滑囊炎</a:t>
            </a:r>
            <a:endParaRPr sz="2500" dirty="0">
              <a:latin typeface="SimHei"/>
              <a:ea typeface="SimHei"/>
              <a:cs typeface="SimHei"/>
            </a:endParaRPr>
          </a:p>
          <a:p>
            <a:pPr marL="171450" algn="l" rtl="0" eaLnBrk="0">
              <a:lnSpc>
                <a:spcPct val="96000"/>
              </a:lnSpc>
              <a:spcBef>
                <a:spcPts val="1617"/>
              </a:spcBef>
              <a:tabLst/>
            </a:pPr>
            <a:r>
              <a:rPr sz="2500" kern="0" spc="-1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</a:t>
            </a:r>
            <a:r>
              <a:rPr sz="2500" kern="0" spc="-1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500" b="1" kern="0" spc="-1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检查：</a:t>
            </a:r>
            <a:r>
              <a:rPr sz="2500" kern="0" spc="-1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关节高频超声</a:t>
            </a:r>
            <a:endParaRPr sz="25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69364" algn="l" rtl="0" eaLnBrk="0">
              <a:lnSpc>
                <a:spcPct val="97000"/>
              </a:lnSpc>
              <a:spcBef>
                <a:spcPts val="1001"/>
              </a:spcBef>
              <a:tabLst/>
            </a:pPr>
            <a:r>
              <a:rPr sz="3300" b="1" kern="0" spc="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刮研作业</a:t>
            </a:r>
            <a:endParaRPr sz="3300" dirty="0">
              <a:latin typeface="SimHei"/>
              <a:ea typeface="SimHei"/>
              <a:cs typeface="SimHei"/>
            </a:endParaRPr>
          </a:p>
          <a:p>
            <a:pPr marL="18415" algn="l" rtl="0" eaLnBrk="0">
              <a:lnSpc>
                <a:spcPct val="95000"/>
              </a:lnSpc>
              <a:spcBef>
                <a:spcPts val="1591"/>
              </a:spcBef>
              <a:tabLst/>
            </a:pPr>
            <a:r>
              <a:rPr sz="2500" kern="0" spc="-1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</a:t>
            </a:r>
            <a:r>
              <a:rPr sz="2500" kern="0" spc="-2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500" b="1" kern="0" spc="-1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疾病：</a:t>
            </a:r>
            <a:r>
              <a:rPr sz="2500" kern="0" spc="-1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股静脉血栓</a:t>
            </a:r>
            <a:endParaRPr sz="25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ct val="96000"/>
              </a:lnSpc>
              <a:spcBef>
                <a:spcPts val="1557"/>
              </a:spcBef>
              <a:tabLst/>
            </a:pPr>
            <a:r>
              <a:rPr sz="2500" kern="0" spc="-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</a:t>
            </a:r>
            <a:r>
              <a:rPr sz="2500" kern="0" spc="-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500" b="1" kern="0" spc="-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检查：</a:t>
            </a:r>
            <a:r>
              <a:rPr sz="2500" kern="0" spc="-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下肢静脉彩超</a:t>
            </a:r>
            <a:endParaRPr sz="25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2000"/>
              </a:lnSpc>
              <a:tabLst/>
            </a:pPr>
            <a:endParaRPr sz="4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ts val="2668"/>
              </a:lnSpc>
              <a:spcBef>
                <a:spcPts val="5"/>
              </a:spcBef>
              <a:tabLst/>
            </a:pP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[引用：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GBZ</a:t>
            </a:r>
            <a:r>
              <a:rPr sz="1800" kern="0" spc="3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188-2025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条款9.7,9.8,</a:t>
            </a:r>
            <a:r>
              <a:rPr sz="1800" kern="0" spc="-3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800" b="1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.</a:t>
            </a:r>
            <a:r>
              <a:rPr sz="1800" b="1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9</a:t>
            </a:r>
            <a:r>
              <a:rPr sz="1800" b="1" kern="0" spc="0" baseline="-4669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800" b="1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]</a:t>
            </a:r>
            <a:r>
              <a:rPr sz="1800" b="1" kern="0" spc="0" baseline="-4669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otebookLM</a:t>
            </a:r>
            <a:endParaRPr sz="1800" baseline="-46695" dirty="0">
              <a:latin typeface="Arial"/>
              <a:ea typeface="Arial"/>
              <a:cs typeface="Arial"/>
            </a:endParaRPr>
          </a:p>
        </p:txBody>
      </p:sp>
      <p:pic>
        <p:nvPicPr>
          <p:cNvPr id="234" name="picture 2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5967482" y="9287683"/>
            <a:ext cx="132185" cy="337247"/>
          </a:xfrm>
          <a:prstGeom prst="rect">
            <a:avLst/>
          </a:prstGeom>
        </p:spPr>
      </p:pic>
      <p:sp>
        <p:nvSpPr>
          <p:cNvPr id="236" name="textbox 236"/>
          <p:cNvSpPr/>
          <p:nvPr/>
        </p:nvSpPr>
        <p:spPr>
          <a:xfrm>
            <a:off x="922378" y="880433"/>
            <a:ext cx="8601075" cy="40811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5000"/>
              </a:lnSpc>
              <a:tabLst/>
            </a:pPr>
            <a:r>
              <a:rPr sz="4400" b="1" kern="0" spc="-60" dirty="0">
                <a:solidFill>
                  <a:srgbClr val="20304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【重点新增】人机工效</a:t>
            </a:r>
            <a:r>
              <a:rPr sz="4400" b="1" kern="0" spc="-70" dirty="0">
                <a:solidFill>
                  <a:srgbClr val="20304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学相关作业</a:t>
            </a:r>
            <a:endParaRPr sz="44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683894" algn="l" rtl="0" eaLnBrk="0">
              <a:lnSpc>
                <a:spcPct val="97000"/>
              </a:lnSpc>
              <a:spcBef>
                <a:spcPts val="993"/>
              </a:spcBef>
              <a:tabLst/>
            </a:pPr>
            <a:r>
              <a:rPr sz="3300" b="1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长时间腕部重复作业</a:t>
            </a:r>
            <a:endParaRPr sz="3300" dirty="0">
              <a:latin typeface="SimHei"/>
              <a:ea typeface="SimHei"/>
              <a:cs typeface="SimHei"/>
            </a:endParaRPr>
          </a:p>
          <a:p>
            <a:pPr marL="506094" algn="l" rtl="0" eaLnBrk="0">
              <a:lnSpc>
                <a:spcPct val="95000"/>
              </a:lnSpc>
              <a:spcBef>
                <a:spcPts val="1717"/>
              </a:spcBef>
              <a:tabLst/>
            </a:pPr>
            <a:r>
              <a:rPr sz="2500" kern="0" spc="-1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</a:t>
            </a:r>
            <a:r>
              <a:rPr sz="2500" kern="0" spc="-1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500" b="1" kern="0" spc="-1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疾病：</a:t>
            </a:r>
            <a:r>
              <a:rPr sz="2500" kern="0" spc="-1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腕管综合征</a:t>
            </a:r>
            <a:endParaRPr sz="25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100" dirty="0">
              <a:latin typeface="Arial"/>
              <a:ea typeface="Arial"/>
              <a:cs typeface="Arial"/>
            </a:endParaRPr>
          </a:p>
          <a:p>
            <a:pPr marL="1763395" indent="-1250950" algn="l" rtl="0" eaLnBrk="0">
              <a:lnSpc>
                <a:spcPct val="103000"/>
              </a:lnSpc>
              <a:spcBef>
                <a:spcPts val="1"/>
              </a:spcBef>
              <a:tabLst/>
            </a:pPr>
            <a:r>
              <a:rPr sz="2500" kern="0" spc="-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</a:t>
            </a:r>
            <a:r>
              <a:rPr sz="2500" kern="0" spc="-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500" b="1" kern="0" spc="-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检查：</a:t>
            </a:r>
            <a:r>
              <a:rPr sz="2500" kern="0" spc="-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Tinel</a:t>
            </a:r>
            <a:r>
              <a:rPr sz="2500" kern="0" spc="-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试验、</a:t>
            </a:r>
            <a:r>
              <a:rPr sz="2500" kern="0" spc="-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Phal</a:t>
            </a:r>
            <a:r>
              <a:rPr sz="2500" kern="0" spc="-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en</a:t>
            </a:r>
            <a:r>
              <a:rPr sz="2500" kern="0" spc="-6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500" kern="0" spc="-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试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                 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验、神经肌电图</a:t>
            </a:r>
            <a:endParaRPr sz="2500" dirty="0">
              <a:latin typeface="SimHei"/>
              <a:ea typeface="SimHei"/>
              <a:cs typeface="Sim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2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240" name="textbox 240"/>
          <p:cNvSpPr/>
          <p:nvPr/>
        </p:nvSpPr>
        <p:spPr>
          <a:xfrm>
            <a:off x="1600260" y="5251009"/>
            <a:ext cx="6502400" cy="23126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17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tabLst/>
            </a:pPr>
            <a:r>
              <a:rPr sz="2600" kern="0" spc="-1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·癫痫、晕厥史、色盲(电工)、恐高(高处)。</a:t>
            </a:r>
            <a:endParaRPr sz="26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4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4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8000"/>
              </a:lnSpc>
              <a:spcBef>
                <a:spcPts val="994"/>
              </a:spcBef>
              <a:tabLst/>
            </a:pPr>
            <a:r>
              <a:rPr sz="3300" kern="0" spc="1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必检</a:t>
            </a:r>
            <a:endParaRPr sz="33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2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spcBef>
                <a:spcPts val="5"/>
              </a:spcBef>
              <a:tabLst/>
            </a:pPr>
            <a:r>
              <a:rPr sz="2600" kern="0" spc="-2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</a:t>
            </a:r>
            <a:r>
              <a:rPr sz="2600" kern="0" spc="6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600" kern="0" spc="-2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心电图、血压。如有眩晕</a:t>
            </a:r>
            <a:r>
              <a:rPr sz="2600" kern="0" spc="-2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史必查前庭功能。</a:t>
            </a:r>
            <a:endParaRPr sz="2600" dirty="0">
              <a:latin typeface="SimHei"/>
              <a:ea typeface="SimHei"/>
              <a:cs typeface="SimHei"/>
            </a:endParaRPr>
          </a:p>
        </p:txBody>
      </p:sp>
      <p:sp>
        <p:nvSpPr>
          <p:cNvPr id="242" name="textbox 242"/>
          <p:cNvSpPr/>
          <p:nvPr/>
        </p:nvSpPr>
        <p:spPr>
          <a:xfrm>
            <a:off x="9709104" y="5249920"/>
            <a:ext cx="5241925" cy="27686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17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tabLst/>
            </a:pP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600" b="1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大型车</a:t>
            </a:r>
            <a:r>
              <a:rPr sz="2600" kern="0" spc="-4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(A/B </a:t>
            </a: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照):对数视力≥5.0</a:t>
            </a:r>
            <a:endParaRPr sz="2600" dirty="0">
              <a:latin typeface="SimHei"/>
              <a:ea typeface="SimHei"/>
              <a:cs typeface="SimHei"/>
            </a:endParaRPr>
          </a:p>
          <a:p>
            <a:pPr marL="18415" indent="-5714" algn="l" rtl="0" eaLnBrk="0">
              <a:lnSpc>
                <a:spcPct val="145000"/>
              </a:lnSpc>
              <a:spcBef>
                <a:spcPts val="1529"/>
              </a:spcBef>
              <a:tabLst/>
            </a:pPr>
            <a:r>
              <a:rPr sz="26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</a:t>
            </a:r>
            <a:r>
              <a:rPr sz="26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600" b="1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小型车</a:t>
            </a:r>
            <a:r>
              <a:rPr sz="26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6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(C</a:t>
            </a:r>
            <a:r>
              <a:rPr sz="2600" kern="0" spc="-2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6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照):对数视力</a:t>
            </a:r>
            <a:r>
              <a:rPr sz="2600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≥4.9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</a:t>
            </a:r>
            <a:r>
              <a:rPr sz="3300" b="1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听力</a:t>
            </a:r>
            <a:endParaRPr sz="33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2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spcBef>
                <a:spcPts val="6"/>
              </a:spcBef>
              <a:tabLst/>
            </a:pPr>
            <a:r>
              <a:rPr sz="2600" kern="0" spc="-1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</a:t>
            </a:r>
            <a:r>
              <a:rPr sz="2600" kern="0" spc="-1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600" kern="0" spc="-1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双耳语频平均听阈≤30</a:t>
            </a:r>
            <a:r>
              <a:rPr sz="2600" kern="0" spc="-1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600" kern="0" spc="-1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dBHL</a:t>
            </a:r>
            <a:endParaRPr sz="2600" dirty="0">
              <a:latin typeface="SimSun"/>
              <a:ea typeface="SimSun"/>
              <a:cs typeface="SimSun"/>
            </a:endParaRPr>
          </a:p>
        </p:txBody>
      </p:sp>
      <p:sp>
        <p:nvSpPr>
          <p:cNvPr id="244" name="textbox 244"/>
          <p:cNvSpPr/>
          <p:nvPr/>
        </p:nvSpPr>
        <p:spPr>
          <a:xfrm>
            <a:off x="1599879" y="2805628"/>
            <a:ext cx="4820284" cy="19056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69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7000"/>
              </a:lnSpc>
              <a:tabLst/>
            </a:pPr>
            <a:r>
              <a:rPr sz="4000" b="1" kern="0" spc="10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电工&amp;高处作业</a:t>
            </a:r>
            <a:endParaRPr sz="40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1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8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654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7000"/>
              </a:lnSpc>
              <a:tabLst/>
            </a:pPr>
            <a:r>
              <a:rPr sz="3300" b="1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核心禁忌</a:t>
            </a:r>
            <a:endParaRPr sz="3300" dirty="0">
              <a:latin typeface="SimHei"/>
              <a:ea typeface="SimHei"/>
              <a:cs typeface="SimHei"/>
            </a:endParaRPr>
          </a:p>
        </p:txBody>
      </p:sp>
      <p:sp>
        <p:nvSpPr>
          <p:cNvPr id="246" name="textbox 246"/>
          <p:cNvSpPr/>
          <p:nvPr/>
        </p:nvSpPr>
        <p:spPr>
          <a:xfrm>
            <a:off x="9632912" y="2879831"/>
            <a:ext cx="4287520" cy="19824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08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7000"/>
              </a:lnSpc>
              <a:tabLst/>
            </a:pPr>
            <a:r>
              <a:rPr sz="3300" b="1" kern="0" spc="29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机动车驾驶</a:t>
            </a:r>
            <a:endParaRPr sz="33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800" dirty="0">
              <a:latin typeface="Arial"/>
              <a:ea typeface="Arial"/>
              <a:cs typeface="Arial"/>
            </a:endParaRPr>
          </a:p>
          <a:p>
            <a:pPr marL="908050" algn="l" rtl="0" eaLnBrk="0">
              <a:lnSpc>
                <a:spcPct val="97000"/>
              </a:lnSpc>
              <a:spcBef>
                <a:spcPts val="1"/>
              </a:spcBef>
              <a:tabLst>
                <a:tab pos="1161414" algn="l"/>
              </a:tabLst>
            </a:pPr>
            <a:r>
              <a:rPr sz="33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	</a:t>
            </a:r>
            <a:r>
              <a:rPr sz="3300" b="1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视力分级</a:t>
            </a:r>
            <a:endParaRPr sz="3300" dirty="0">
              <a:latin typeface="SimHei"/>
              <a:ea typeface="SimHei"/>
              <a:cs typeface="SimHei"/>
            </a:endParaRPr>
          </a:p>
        </p:txBody>
      </p:sp>
      <p:pic>
        <p:nvPicPr>
          <p:cNvPr id="248" name="picture 2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645612" y="3898903"/>
            <a:ext cx="895429" cy="895380"/>
          </a:xfrm>
          <a:prstGeom prst="rect">
            <a:avLst/>
          </a:prstGeom>
        </p:spPr>
      </p:pic>
      <p:sp>
        <p:nvSpPr>
          <p:cNvPr id="250" name="textbox 250"/>
          <p:cNvSpPr/>
          <p:nvPr/>
        </p:nvSpPr>
        <p:spPr>
          <a:xfrm>
            <a:off x="1006188" y="825996"/>
            <a:ext cx="8377555" cy="7543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687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tabLst/>
            </a:pPr>
            <a:r>
              <a:rPr sz="5000" b="1" kern="0" spc="30" dirty="0">
                <a:solidFill>
                  <a:srgbClr val="20204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特殊作业：</a:t>
            </a:r>
            <a:r>
              <a:rPr sz="5000" b="1" kern="0" spc="30" dirty="0">
                <a:solidFill>
                  <a:srgbClr val="203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高风险岗位的红线</a:t>
            </a:r>
            <a:endParaRPr sz="5000" dirty="0">
              <a:latin typeface="SimHei"/>
              <a:ea typeface="SimHei"/>
              <a:cs typeface="SimHei"/>
            </a:endParaRPr>
          </a:p>
        </p:txBody>
      </p:sp>
      <p:sp>
        <p:nvSpPr>
          <p:cNvPr id="252" name="textbox 252"/>
          <p:cNvSpPr/>
          <p:nvPr/>
        </p:nvSpPr>
        <p:spPr>
          <a:xfrm>
            <a:off x="12255414" y="9201918"/>
            <a:ext cx="5110479" cy="4724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439"/>
              </a:lnSpc>
              <a:tabLst/>
            </a:pP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[引用：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GBZ  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188-2025</a:t>
            </a:r>
            <a:r>
              <a:rPr sz="1800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条款9.1,9.2,</a:t>
            </a:r>
            <a:r>
              <a:rPr sz="1800" b="1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9</a:t>
            </a:r>
            <a:r>
              <a:rPr sz="1800" b="1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.4]</a:t>
            </a:r>
            <a:endParaRPr sz="18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74000"/>
              </a:lnSpc>
              <a:spcBef>
                <a:spcPts val="12"/>
              </a:spcBef>
              <a:tabLst/>
            </a:pPr>
            <a:r>
              <a:rPr sz="12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     Note</a:t>
            </a:r>
            <a:r>
              <a:rPr sz="12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bookLM</a:t>
            </a:r>
            <a:endParaRPr sz="12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256" name="textbox 256"/>
          <p:cNvSpPr/>
          <p:nvPr/>
        </p:nvSpPr>
        <p:spPr>
          <a:xfrm>
            <a:off x="6711930" y="6924147"/>
            <a:ext cx="10653394" cy="27089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5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75564" algn="l" rtl="0" eaLnBrk="0">
              <a:lnSpc>
                <a:spcPct val="87000"/>
              </a:lnSpc>
              <a:tabLst/>
            </a:pP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1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明确了听力测试、肺功能</a:t>
            </a:r>
            <a:r>
              <a:rPr sz="2100" kern="0" spc="-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测试的</a:t>
            </a:r>
            <a:endParaRPr sz="2100" dirty="0">
              <a:latin typeface="SimHei"/>
              <a:ea typeface="SimHei"/>
              <a:cs typeface="SimHei"/>
            </a:endParaRPr>
          </a:p>
          <a:p>
            <a:pPr marL="381000" algn="l" rtl="0" eaLnBrk="0">
              <a:lnSpc>
                <a:spcPts val="2609"/>
              </a:lnSpc>
              <a:tabLst/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具体操作</a:t>
            </a: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SOP</a:t>
            </a:r>
            <a:endParaRPr sz="21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3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7000"/>
              </a:lnSpc>
              <a:spcBef>
                <a:spcPts val="641"/>
              </a:spcBef>
              <a:tabLst/>
            </a:pPr>
            <a:r>
              <a:rPr sz="2100" kern="0" spc="1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强调：所有基础数据的准确性是</a:t>
            </a:r>
            <a:endParaRPr sz="21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ts val="2765"/>
              </a:lnSpc>
              <a:tabLst/>
            </a:pPr>
            <a:r>
              <a:rPr sz="2100" kern="0" spc="1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判定职业禁忌的前提</a:t>
            </a:r>
            <a:endParaRPr sz="21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5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ts val="3337"/>
              </a:lnSpc>
              <a:spcBef>
                <a:spcPts val="5"/>
              </a:spcBef>
              <a:tabLst/>
            </a:pP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[引用：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GBZ</a:t>
            </a:r>
            <a:r>
              <a:rPr sz="2000" kern="0" spc="2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188-2025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附录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,4</a:t>
            </a:r>
            <a:r>
              <a:rPr sz="2000" kern="0" spc="4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b="1" kern="0" spc="-40" baseline="-43097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000" b="1" kern="0" spc="-3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.10</a:t>
            </a:r>
            <a:r>
              <a:rPr sz="1600" b="1" kern="0" spc="30" baseline="-43097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000" b="1" kern="0" spc="-8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]</a:t>
            </a:r>
            <a:r>
              <a:rPr sz="1600" b="1" kern="0" spc="40" baseline="-43097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otebookLM</a:t>
            </a:r>
            <a:endParaRPr sz="1600" baseline="-43097" dirty="0">
              <a:latin typeface="Arial"/>
              <a:ea typeface="Arial"/>
              <a:cs typeface="Arial"/>
            </a:endParaRPr>
          </a:p>
        </p:txBody>
      </p:sp>
      <p:pic>
        <p:nvPicPr>
          <p:cNvPr id="258" name="picture 2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203870" y="1720828"/>
            <a:ext cx="3918114" cy="1092208"/>
          </a:xfrm>
          <a:prstGeom prst="rect">
            <a:avLst/>
          </a:prstGeom>
        </p:spPr>
      </p:pic>
      <p:sp>
        <p:nvSpPr>
          <p:cNvPr id="260" name="textbox 260"/>
          <p:cNvSpPr/>
          <p:nvPr/>
        </p:nvSpPr>
        <p:spPr>
          <a:xfrm>
            <a:off x="1012388" y="827217"/>
            <a:ext cx="5189854" cy="7556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41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tabLst/>
            </a:pPr>
            <a:r>
              <a:rPr sz="5000" b="1" kern="0" spc="50" dirty="0">
                <a:solidFill>
                  <a:srgbClr val="10204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通用检查项目规范</a:t>
            </a:r>
            <a:endParaRPr sz="5000" dirty="0">
              <a:latin typeface="SimHei"/>
              <a:ea typeface="SimHei"/>
              <a:cs typeface="SimHei"/>
            </a:endParaRPr>
          </a:p>
        </p:txBody>
      </p:sp>
      <p:sp>
        <p:nvSpPr>
          <p:cNvPr id="262" name="textbox 262"/>
          <p:cNvSpPr/>
          <p:nvPr/>
        </p:nvSpPr>
        <p:spPr>
          <a:xfrm>
            <a:off x="6775367" y="5419168"/>
            <a:ext cx="3805554" cy="6578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37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4000"/>
              </a:lnSpc>
              <a:tabLst/>
            </a:pP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·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1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规范了常规检查内容(见附录</a:t>
            </a:r>
            <a:endParaRPr sz="2100" dirty="0">
              <a:latin typeface="SimHei"/>
              <a:ea typeface="SimHei"/>
              <a:cs typeface="SimHei"/>
            </a:endParaRPr>
          </a:p>
          <a:p>
            <a:pPr marL="317500" algn="l" rtl="0" eaLnBrk="0">
              <a:lnSpc>
                <a:spcPts val="2862"/>
              </a:lnSpc>
              <a:tabLst/>
            </a:pPr>
            <a:r>
              <a:rPr sz="21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B.2.5)</a:t>
            </a:r>
            <a:endParaRPr sz="2100" dirty="0">
              <a:latin typeface="Arial"/>
              <a:ea typeface="Arial"/>
              <a:cs typeface="Arial"/>
            </a:endParaRPr>
          </a:p>
        </p:txBody>
      </p:sp>
      <p:grpSp>
        <p:nvGrpSpPr>
          <p:cNvPr id="14" name="group 14"/>
          <p:cNvGrpSpPr/>
          <p:nvPr/>
        </p:nvGrpSpPr>
        <p:grpSpPr>
          <a:xfrm rot="21600000">
            <a:off x="6642148" y="3016203"/>
            <a:ext cx="4190902" cy="539763"/>
            <a:chOff x="0" y="0"/>
            <a:chExt cx="4190902" cy="539763"/>
          </a:xfrm>
        </p:grpSpPr>
        <p:pic>
          <p:nvPicPr>
            <p:cNvPr id="264" name="picture 26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4190902" cy="539763"/>
            </a:xfrm>
            <a:prstGeom prst="rect">
              <a:avLst/>
            </a:prstGeom>
          </p:spPr>
        </p:pic>
        <p:sp>
          <p:nvSpPr>
            <p:cNvPr id="266" name="textbox 266"/>
            <p:cNvSpPr/>
            <p:nvPr/>
          </p:nvSpPr>
          <p:spPr>
            <a:xfrm>
              <a:off x="-12700" y="-12700"/>
              <a:ext cx="4216400" cy="60515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5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162560" algn="l" rtl="0" eaLnBrk="0">
                <a:lnSpc>
                  <a:spcPct val="97000"/>
                </a:lnSpc>
                <a:spcBef>
                  <a:spcPts val="5"/>
                </a:spcBef>
                <a:tabLst/>
              </a:pPr>
              <a:r>
                <a:rPr sz="2400" b="1" kern="0" spc="9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常规医学检查四项(</a:t>
              </a:r>
              <a:r>
                <a:rPr sz="2400" b="1" kern="0" spc="8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必检)</a:t>
              </a:r>
              <a:endParaRPr sz="2400" dirty="0">
                <a:latin typeface="SimHei"/>
                <a:ea typeface="SimHei"/>
                <a:cs typeface="SimHei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21600000">
            <a:off x="6642148" y="6216651"/>
            <a:ext cx="4184610" cy="537570"/>
            <a:chOff x="0" y="0"/>
            <a:chExt cx="4184610" cy="537570"/>
          </a:xfrm>
        </p:grpSpPr>
        <p:pic>
          <p:nvPicPr>
            <p:cNvPr id="268" name="picture 26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4184610" cy="527084"/>
            </a:xfrm>
            <a:prstGeom prst="rect">
              <a:avLst/>
            </a:prstGeom>
          </p:spPr>
        </p:pic>
        <p:sp>
          <p:nvSpPr>
            <p:cNvPr id="270" name="textbox 270"/>
            <p:cNvSpPr/>
            <p:nvPr/>
          </p:nvSpPr>
          <p:spPr>
            <a:xfrm>
              <a:off x="-12700" y="-12700"/>
              <a:ext cx="4210050" cy="60325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5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162560" algn="l" rtl="0" eaLnBrk="0">
                <a:lnSpc>
                  <a:spcPct val="97000"/>
                </a:lnSpc>
                <a:spcBef>
                  <a:spcPts val="5"/>
                </a:spcBef>
                <a:tabLst/>
              </a:pPr>
              <a:r>
                <a:rPr sz="2400" b="1" kern="0" spc="-3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操作流程</a:t>
              </a:r>
              <a:endParaRPr sz="2400" dirty="0">
                <a:latin typeface="SimHei"/>
                <a:ea typeface="SimHei"/>
                <a:cs typeface="SimHei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21600000">
            <a:off x="6642148" y="4711672"/>
            <a:ext cx="4184610" cy="520744"/>
            <a:chOff x="0" y="0"/>
            <a:chExt cx="4184610" cy="520744"/>
          </a:xfrm>
        </p:grpSpPr>
        <p:pic>
          <p:nvPicPr>
            <p:cNvPr id="272" name="picture 2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4184610" cy="520744"/>
            </a:xfrm>
            <a:prstGeom prst="rect">
              <a:avLst/>
            </a:prstGeom>
          </p:spPr>
        </p:pic>
        <p:sp>
          <p:nvSpPr>
            <p:cNvPr id="274" name="textbox 274"/>
            <p:cNvSpPr/>
            <p:nvPr/>
          </p:nvSpPr>
          <p:spPr>
            <a:xfrm>
              <a:off x="-12700" y="-12700"/>
              <a:ext cx="4210050" cy="58610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33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162560" algn="l" rtl="0" eaLnBrk="0">
                <a:lnSpc>
                  <a:spcPct val="97000"/>
                </a:lnSpc>
                <a:spcBef>
                  <a:spcPts val="7"/>
                </a:spcBef>
                <a:tabLst/>
              </a:pPr>
              <a:r>
                <a:rPr sz="2400" b="1" kern="0" spc="-2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神经系统</a:t>
              </a:r>
              <a:endParaRPr sz="2400" dirty="0">
                <a:latin typeface="SimHei"/>
                <a:ea typeface="SimHei"/>
                <a:cs typeface="SimHei"/>
              </a:endParaRPr>
            </a:p>
          </p:txBody>
        </p:sp>
      </p:grpSp>
      <p:sp>
        <p:nvSpPr>
          <p:cNvPr id="276" name="textbox 276"/>
          <p:cNvSpPr/>
          <p:nvPr/>
        </p:nvSpPr>
        <p:spPr>
          <a:xfrm>
            <a:off x="9105859" y="3732048"/>
            <a:ext cx="885189" cy="760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5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7000"/>
              </a:lnSpc>
              <a:tabLst/>
            </a:pPr>
            <a:r>
              <a:rPr sz="2100" kern="0" spc="1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肝功能</a:t>
            </a:r>
            <a:endParaRPr sz="2100" dirty="0">
              <a:latin typeface="SimHei"/>
              <a:ea typeface="SimHei"/>
              <a:cs typeface="SimHei"/>
            </a:endParaRPr>
          </a:p>
          <a:p>
            <a:pPr marL="44450" algn="l" rtl="0" eaLnBrk="0">
              <a:lnSpc>
                <a:spcPts val="3599"/>
              </a:lnSpc>
              <a:tabLst/>
            </a:pPr>
            <a:r>
              <a:rPr sz="21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心电图</a:t>
            </a:r>
            <a:endParaRPr sz="2100" dirty="0">
              <a:latin typeface="SimHei"/>
              <a:ea typeface="SimHei"/>
              <a:cs typeface="SimHei"/>
            </a:endParaRPr>
          </a:p>
        </p:txBody>
      </p:sp>
      <p:sp>
        <p:nvSpPr>
          <p:cNvPr id="278" name="textbox 278"/>
          <p:cNvSpPr/>
          <p:nvPr/>
        </p:nvSpPr>
        <p:spPr>
          <a:xfrm>
            <a:off x="7080308" y="3732048"/>
            <a:ext cx="866139" cy="7664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05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7000"/>
              </a:lnSpc>
              <a:tabLst/>
            </a:pPr>
            <a:r>
              <a:rPr sz="21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血常规</a:t>
            </a:r>
            <a:endParaRPr sz="2100" dirty="0">
              <a:latin typeface="SimHei"/>
              <a:ea typeface="SimHei"/>
              <a:cs typeface="SimHei"/>
            </a:endParaRPr>
          </a:p>
          <a:p>
            <a:pPr marL="12700" algn="l" rtl="0" eaLnBrk="0">
              <a:lnSpc>
                <a:spcPts val="3649"/>
              </a:lnSpc>
              <a:tabLst/>
            </a:pPr>
            <a:r>
              <a:rPr sz="2100" kern="0" spc="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尿常规</a:t>
            </a:r>
            <a:endParaRPr sz="2100" dirty="0">
              <a:latin typeface="SimHei"/>
              <a:ea typeface="SimHei"/>
              <a:cs typeface="Sim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rect 280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E5ED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82" name="picture 2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69922" y="2584411"/>
            <a:ext cx="14903549" cy="3308421"/>
          </a:xfrm>
          <a:prstGeom prst="rect">
            <a:avLst/>
          </a:prstGeom>
        </p:spPr>
      </p:pic>
      <p:sp>
        <p:nvSpPr>
          <p:cNvPr id="284" name="textbox 284"/>
          <p:cNvSpPr/>
          <p:nvPr/>
        </p:nvSpPr>
        <p:spPr>
          <a:xfrm>
            <a:off x="4794203" y="6075158"/>
            <a:ext cx="3410584" cy="18497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99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74000"/>
              </a:lnSpc>
              <a:tabLst/>
            </a:pPr>
            <a:r>
              <a:rPr sz="6400" kern="0" spc="20" baseline="-8952" dirty="0">
                <a:solidFill>
                  <a:srgbClr val="20608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4100" kern="0" spc="390" dirty="0">
                <a:solidFill>
                  <a:srgbClr val="20608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3100" b="1" kern="0" spc="20" dirty="0">
                <a:solidFill>
                  <a:srgbClr val="10203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制度</a:t>
            </a:r>
            <a:r>
              <a:rPr sz="3100" kern="0" spc="-800" dirty="0">
                <a:solidFill>
                  <a:srgbClr val="10203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100" b="1" kern="0" spc="20" dirty="0">
                <a:solidFill>
                  <a:srgbClr val="10203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3100" b="1" kern="0" spc="0" dirty="0">
                <a:solidFill>
                  <a:srgbClr val="102030">
                    <a:alpha val="100000"/>
                  </a:srgbClr>
                </a:solidFill>
                <a:latin typeface="Arial"/>
                <a:ea typeface="Arial"/>
                <a:cs typeface="Arial"/>
              </a:rPr>
              <a:t>Update</a:t>
            </a:r>
            <a:r>
              <a:rPr sz="3100" b="1" kern="0" spc="20" dirty="0">
                <a:solidFill>
                  <a:srgbClr val="10203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sz="31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100" dirty="0">
              <a:latin typeface="Arial"/>
              <a:ea typeface="Arial"/>
              <a:cs typeface="Arial"/>
            </a:endParaRPr>
          </a:p>
          <a:p>
            <a:pPr marL="476250" algn="l" rtl="0" eaLnBrk="0">
              <a:lnSpc>
                <a:spcPct val="112000"/>
              </a:lnSpc>
              <a:spcBef>
                <a:spcPts val="6"/>
              </a:spcBef>
              <a:tabLst/>
            </a:pPr>
            <a:r>
              <a:rPr sz="2300" kern="0" spc="2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修订职业健康监护管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300" kern="0" spc="2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理制度，纳入“离岗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300" kern="0" spc="1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后随访”要求。</a:t>
            </a:r>
            <a:endParaRPr sz="2300" dirty="0">
              <a:latin typeface="SimHei"/>
              <a:ea typeface="SimHei"/>
              <a:cs typeface="SimHei"/>
            </a:endParaRPr>
          </a:p>
        </p:txBody>
      </p:sp>
      <p:sp>
        <p:nvSpPr>
          <p:cNvPr id="286" name="textbox 286"/>
          <p:cNvSpPr/>
          <p:nvPr/>
        </p:nvSpPr>
        <p:spPr>
          <a:xfrm>
            <a:off x="1206544" y="6009428"/>
            <a:ext cx="2950210" cy="19373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19379" algn="l" rtl="0" eaLnBrk="0">
              <a:lnSpc>
                <a:spcPts val="4507"/>
              </a:lnSpc>
              <a:tabLst/>
            </a:pPr>
            <a:r>
              <a:rPr sz="3100" b="1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识别</a:t>
            </a:r>
            <a:r>
              <a:rPr sz="3100" kern="0" spc="-6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1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(Identify)</a:t>
            </a:r>
            <a:endParaRPr sz="3100" dirty="0">
              <a:latin typeface="Arial"/>
              <a:ea typeface="Arial"/>
              <a:cs typeface="Arial"/>
            </a:endParaRPr>
          </a:p>
          <a:p>
            <a:pPr marL="12700" indent="5714" algn="l" rtl="0" eaLnBrk="0">
              <a:lnSpc>
                <a:spcPct val="116000"/>
              </a:lnSpc>
              <a:spcBef>
                <a:spcPts val="50"/>
              </a:spcBef>
              <a:tabLst/>
            </a:pPr>
            <a:r>
              <a:rPr sz="26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更新本单位危害因素</a:t>
            </a:r>
            <a:r>
              <a:rPr sz="26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600" kern="0" spc="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清单(对照新增项</a:t>
            </a:r>
            <a:endParaRPr sz="2600" dirty="0">
              <a:latin typeface="SimHei"/>
              <a:ea typeface="SimHei"/>
              <a:cs typeface="SimHei"/>
            </a:endParaRPr>
          </a:p>
          <a:p>
            <a:pPr marL="50165" algn="l" rtl="0" eaLnBrk="0">
              <a:lnSpc>
                <a:spcPct val="99000"/>
              </a:lnSpc>
              <a:spcBef>
                <a:spcPts val="525"/>
              </a:spcBef>
              <a:tabLst/>
            </a:pPr>
            <a:r>
              <a:rPr sz="2300" kern="0" spc="-1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目</a:t>
            </a:r>
            <a:r>
              <a:rPr sz="2300" kern="0" spc="-1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300" kern="0" spc="-1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)</a:t>
            </a:r>
            <a:r>
              <a:rPr sz="2300" kern="0" spc="-1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300" kern="0" spc="-1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。</a:t>
            </a:r>
            <a:endParaRPr sz="2300" dirty="0">
              <a:latin typeface="SimHei"/>
              <a:ea typeface="SimHei"/>
              <a:cs typeface="SimHei"/>
            </a:endParaRPr>
          </a:p>
        </p:txBody>
      </p:sp>
      <p:sp>
        <p:nvSpPr>
          <p:cNvPr id="288" name="textbox 288"/>
          <p:cNvSpPr/>
          <p:nvPr/>
        </p:nvSpPr>
        <p:spPr>
          <a:xfrm>
            <a:off x="8851944" y="5989990"/>
            <a:ext cx="7198994" cy="5524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67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100000"/>
              </a:lnSpc>
              <a:tabLst/>
            </a:pPr>
            <a:r>
              <a:rPr sz="5300" kern="0" spc="-80" baseline="-6879" dirty="0">
                <a:solidFill>
                  <a:srgbClr val="30608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3</a:t>
            </a:r>
            <a:r>
              <a:rPr sz="3400" kern="0" spc="290" dirty="0">
                <a:solidFill>
                  <a:srgbClr val="30608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3400" b="1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协议</a:t>
            </a:r>
            <a:r>
              <a:rPr sz="3400" kern="0" spc="-8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400" b="1" kern="0" spc="-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(Contract)       </a:t>
            </a:r>
            <a:r>
              <a:rPr sz="5300" kern="0" spc="-80" baseline="-6879" dirty="0">
                <a:solidFill>
                  <a:srgbClr val="20606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4</a:t>
            </a:r>
            <a:r>
              <a:rPr sz="3400" kern="0" spc="-80" dirty="0">
                <a:solidFill>
                  <a:srgbClr val="20606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</a:t>
            </a:r>
            <a:r>
              <a:rPr sz="4800" b="1" kern="0" spc="-80" baseline="-43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排查</a:t>
            </a:r>
            <a:r>
              <a:rPr sz="3100" kern="0" spc="-7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4800" b="1" kern="0" spc="-80" baseline="-43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(Screen)</a:t>
            </a:r>
            <a:endParaRPr sz="4800" baseline="-4340" dirty="0">
              <a:latin typeface="Arial"/>
              <a:ea typeface="Arial"/>
              <a:cs typeface="Arial"/>
            </a:endParaRPr>
          </a:p>
        </p:txBody>
      </p:sp>
      <p:sp>
        <p:nvSpPr>
          <p:cNvPr id="290" name="textbox 290"/>
          <p:cNvSpPr/>
          <p:nvPr/>
        </p:nvSpPr>
        <p:spPr>
          <a:xfrm>
            <a:off x="9239194" y="6729212"/>
            <a:ext cx="3070225" cy="11976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4847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103000"/>
              </a:lnSpc>
              <a:tabLst/>
            </a:pPr>
            <a:r>
              <a:rPr sz="2600" kern="0" spc="-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更新与体检机构的委</a:t>
            </a:r>
            <a:r>
              <a:rPr sz="26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6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托协议，明确2025版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300" kern="0" spc="1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新标准。</a:t>
            </a:r>
            <a:endParaRPr sz="2300" dirty="0">
              <a:latin typeface="SimHei"/>
              <a:ea typeface="SimHei"/>
              <a:cs typeface="SimHei"/>
            </a:endParaRPr>
          </a:p>
        </p:txBody>
      </p:sp>
      <p:sp>
        <p:nvSpPr>
          <p:cNvPr id="292" name="textbox 292"/>
          <p:cNvSpPr/>
          <p:nvPr/>
        </p:nvSpPr>
        <p:spPr>
          <a:xfrm>
            <a:off x="1031527" y="821012"/>
            <a:ext cx="5194934" cy="7620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571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7000"/>
              </a:lnSpc>
              <a:tabLst/>
            </a:pPr>
            <a:r>
              <a:rPr sz="5000" b="1" kern="0" spc="60" dirty="0">
                <a:solidFill>
                  <a:srgbClr val="20304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用人单位行动指南</a:t>
            </a:r>
            <a:endParaRPr sz="5000" dirty="0">
              <a:latin typeface="SimHei"/>
              <a:ea typeface="SimHei"/>
              <a:cs typeface="SimHei"/>
            </a:endParaRPr>
          </a:p>
        </p:txBody>
      </p:sp>
      <p:sp>
        <p:nvSpPr>
          <p:cNvPr id="294" name="textbox 294"/>
          <p:cNvSpPr/>
          <p:nvPr/>
        </p:nvSpPr>
        <p:spPr>
          <a:xfrm>
            <a:off x="13290470" y="6759915"/>
            <a:ext cx="3371850" cy="74168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4188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5400" indent="-12700" algn="l" rtl="0" eaLnBrk="0">
              <a:lnSpc>
                <a:spcPct val="103000"/>
              </a:lnSpc>
              <a:tabLst/>
            </a:pPr>
            <a:r>
              <a:rPr sz="2300" kern="0" spc="2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重新界定“同等暴露”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2300" kern="0" spc="1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人群，确保无遗漏。</a:t>
            </a:r>
            <a:endParaRPr sz="2300" dirty="0">
              <a:latin typeface="SimHei"/>
              <a:ea typeface="SimHei"/>
              <a:cs typeface="SimHei"/>
            </a:endParaRPr>
          </a:p>
        </p:txBody>
      </p:sp>
      <p:sp>
        <p:nvSpPr>
          <p:cNvPr id="296" name="textbox 296"/>
          <p:cNvSpPr/>
          <p:nvPr/>
        </p:nvSpPr>
        <p:spPr>
          <a:xfrm>
            <a:off x="12471407" y="9251227"/>
            <a:ext cx="4894579" cy="4229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08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7000"/>
              </a:lnSpc>
              <a:tabLst/>
            </a:pPr>
            <a:r>
              <a:rPr sz="19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[引用：</a:t>
            </a:r>
            <a:r>
              <a:rPr sz="1900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GBZ</a:t>
            </a:r>
            <a:r>
              <a:rPr sz="1900" kern="0" spc="2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1900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188-2025</a:t>
            </a:r>
            <a:r>
              <a:rPr sz="19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第</a:t>
            </a:r>
            <a:r>
              <a:rPr sz="1900" kern="0" spc="-4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9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4</a:t>
            </a:r>
            <a:r>
              <a:rPr sz="1900" kern="0" spc="-4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9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章</a:t>
            </a:r>
            <a:r>
              <a:rPr sz="1900" kern="0" spc="-4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9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&amp;</a:t>
            </a:r>
            <a:r>
              <a:rPr sz="1900" kern="0" spc="-3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9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附</a:t>
            </a:r>
            <a:r>
              <a:rPr sz="1900" b="1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录</a:t>
            </a:r>
            <a:r>
              <a:rPr sz="1900" b="1" kern="0" spc="-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A]</a:t>
            </a:r>
            <a:endParaRPr sz="1900" dirty="0">
              <a:latin typeface="SimSun"/>
              <a:ea typeface="SimSun"/>
              <a:cs typeface="SimSun"/>
            </a:endParaRPr>
          </a:p>
          <a:p>
            <a:pPr algn="r" rtl="0" eaLnBrk="0">
              <a:lnSpc>
                <a:spcPct val="80000"/>
              </a:lnSpc>
              <a:spcBef>
                <a:spcPts val="3"/>
              </a:spcBef>
              <a:tabLst/>
            </a:pPr>
            <a:r>
              <a:rPr sz="12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     Note</a:t>
            </a:r>
            <a:r>
              <a:rPr sz="12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bookLM</a:t>
            </a:r>
            <a:endParaRPr sz="12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icture 2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300" name="textbox 300"/>
          <p:cNvSpPr/>
          <p:nvPr/>
        </p:nvSpPr>
        <p:spPr>
          <a:xfrm>
            <a:off x="12090448" y="4256444"/>
            <a:ext cx="5274945" cy="54178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99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562100" algn="l" rtl="0" eaLnBrk="0">
              <a:lnSpc>
                <a:spcPct val="95000"/>
              </a:lnSpc>
              <a:tabLst/>
            </a:pPr>
            <a:r>
              <a:rPr sz="3500" b="1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文书更新</a:t>
            </a:r>
            <a:endParaRPr sz="3500" dirty="0">
              <a:latin typeface="SimHei"/>
              <a:ea typeface="SimHei"/>
              <a:cs typeface="SimHei"/>
            </a:endParaRPr>
          </a:p>
          <a:p>
            <a:pPr marL="1186814" algn="l" rtl="0" eaLnBrk="0">
              <a:lnSpc>
                <a:spcPct val="81000"/>
              </a:lnSpc>
              <a:spcBef>
                <a:spcPts val="27"/>
              </a:spcBef>
              <a:tabLst/>
            </a:pPr>
            <a:r>
              <a:rPr sz="3500" b="1" kern="0" spc="-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(Documents)</a:t>
            </a:r>
            <a:endParaRPr sz="35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8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021714" algn="l" rtl="0" eaLnBrk="0">
              <a:lnSpc>
                <a:spcPct val="86000"/>
              </a:lnSpc>
              <a:spcBef>
                <a:spcPts val="785"/>
              </a:spcBef>
              <a:tabLst/>
            </a:pPr>
            <a:r>
              <a:rPr sz="26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启用《总结报告编制</a:t>
            </a:r>
            <a:endParaRPr sz="2600" dirty="0">
              <a:latin typeface="SimHei"/>
              <a:ea typeface="SimHei"/>
              <a:cs typeface="SimHei"/>
            </a:endParaRPr>
          </a:p>
          <a:p>
            <a:pPr marL="1021714" algn="l" rtl="0" eaLnBrk="0">
              <a:lnSpc>
                <a:spcPct val="99000"/>
              </a:lnSpc>
              <a:spcBef>
                <a:spcPts val="12"/>
              </a:spcBef>
              <a:tabLst/>
            </a:pPr>
            <a:r>
              <a:rPr sz="26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指南》和《疑似职业</a:t>
            </a:r>
            <a:endParaRPr sz="2600" dirty="0">
              <a:latin typeface="SimHei"/>
              <a:ea typeface="SimHei"/>
              <a:cs typeface="SimHei"/>
            </a:endParaRPr>
          </a:p>
          <a:p>
            <a:pPr marL="1021714" algn="l" rtl="0" eaLnBrk="0">
              <a:lnSpc>
                <a:spcPts val="3135"/>
              </a:lnSpc>
              <a:tabLst/>
            </a:pPr>
            <a:r>
              <a:rPr sz="2300" kern="0" spc="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病告知书》新模板。</a:t>
            </a:r>
            <a:endParaRPr sz="23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8000"/>
              </a:lnSpc>
              <a:spcBef>
                <a:spcPts val="551"/>
              </a:spcBef>
              <a:tabLst/>
            </a:pP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[引用：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GBZ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188-20254.9&amp;</a:t>
            </a:r>
            <a:r>
              <a:rPr sz="18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附录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E,F</a:t>
            </a:r>
            <a:r>
              <a:rPr sz="1800" kern="0" spc="3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800" b="1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,G]</a:t>
            </a:r>
            <a:endParaRPr sz="1800" dirty="0">
              <a:latin typeface="SimSun"/>
              <a:ea typeface="SimSun"/>
              <a:cs typeface="SimSun"/>
            </a:endParaRPr>
          </a:p>
          <a:p>
            <a:pPr algn="r" rtl="0" eaLnBrk="0">
              <a:lnSpc>
                <a:spcPct val="80000"/>
              </a:lnSpc>
              <a:spcBef>
                <a:spcPts val="8"/>
              </a:spcBef>
              <a:tabLst/>
            </a:pPr>
            <a:r>
              <a:rPr sz="12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     Note</a:t>
            </a:r>
            <a:r>
              <a:rPr sz="12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bookLM</a:t>
            </a:r>
            <a:endParaRPr sz="1200" dirty="0">
              <a:latin typeface="Arial"/>
              <a:ea typeface="Arial"/>
              <a:cs typeface="Arial"/>
            </a:endParaRPr>
          </a:p>
        </p:txBody>
      </p:sp>
      <p:sp>
        <p:nvSpPr>
          <p:cNvPr id="302" name="textbox 302"/>
          <p:cNvSpPr/>
          <p:nvPr/>
        </p:nvSpPr>
        <p:spPr>
          <a:xfrm>
            <a:off x="1485973" y="4256444"/>
            <a:ext cx="2949575" cy="25495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99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577215" algn="l" rtl="0" eaLnBrk="0">
              <a:lnSpc>
                <a:spcPct val="95000"/>
              </a:lnSpc>
              <a:tabLst/>
            </a:pPr>
            <a:r>
              <a:rPr sz="3500" b="1" kern="0" spc="-50" dirty="0">
                <a:solidFill>
                  <a:srgbClr val="20404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信息系统</a:t>
            </a:r>
            <a:endParaRPr sz="3500" dirty="0">
              <a:latin typeface="SimHei"/>
              <a:ea typeface="SimHei"/>
              <a:cs typeface="SimHei"/>
            </a:endParaRPr>
          </a:p>
          <a:p>
            <a:pPr marL="342265" algn="l" rtl="0" eaLnBrk="0">
              <a:lnSpc>
                <a:spcPct val="81000"/>
              </a:lnSpc>
              <a:spcBef>
                <a:spcPts val="177"/>
              </a:spcBef>
              <a:tabLst/>
            </a:pPr>
            <a:r>
              <a:rPr sz="3500" b="1" kern="0" spc="-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(IT System)</a:t>
            </a:r>
            <a:endParaRPr sz="35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107000"/>
              </a:lnSpc>
              <a:spcBef>
                <a:spcPts val="4"/>
              </a:spcBef>
              <a:tabLst/>
            </a:pP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导入</a:t>
            </a: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GBZ</a:t>
            </a:r>
            <a:r>
              <a:rPr sz="2600" kern="0" spc="6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6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188-2025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标准号，更新结论</a:t>
            </a:r>
            <a:r>
              <a:rPr sz="26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2600" kern="0" spc="2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选项(删除复查)。</a:t>
            </a:r>
            <a:endParaRPr sz="2600" dirty="0">
              <a:latin typeface="SimHei"/>
              <a:ea typeface="SimHei"/>
              <a:cs typeface="SimHei"/>
            </a:endParaRPr>
          </a:p>
        </p:txBody>
      </p:sp>
      <p:sp>
        <p:nvSpPr>
          <p:cNvPr id="304" name="textbox 304"/>
          <p:cNvSpPr/>
          <p:nvPr/>
        </p:nvSpPr>
        <p:spPr>
          <a:xfrm>
            <a:off x="9239194" y="4261333"/>
            <a:ext cx="2749550" cy="25304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18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546100" algn="l" rtl="0" eaLnBrk="0">
              <a:lnSpc>
                <a:spcPct val="96000"/>
              </a:lnSpc>
              <a:tabLst/>
            </a:pPr>
            <a:r>
              <a:rPr sz="3500" b="1" kern="0" spc="0" dirty="0">
                <a:solidFill>
                  <a:srgbClr val="20404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档案合规</a:t>
            </a:r>
            <a:endParaRPr sz="3500" dirty="0">
              <a:latin typeface="SimHei"/>
              <a:ea typeface="SimHei"/>
              <a:cs typeface="SimHei"/>
            </a:endParaRPr>
          </a:p>
          <a:p>
            <a:pPr marL="330200" algn="l" rtl="0" eaLnBrk="0">
              <a:lnSpc>
                <a:spcPct val="81000"/>
              </a:lnSpc>
              <a:spcBef>
                <a:spcPts val="98"/>
              </a:spcBef>
              <a:tabLst/>
            </a:pPr>
            <a:r>
              <a:rPr sz="3500" b="1" kern="0" spc="-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(Archiving)</a:t>
            </a:r>
            <a:endParaRPr sz="35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7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9000"/>
              </a:lnSpc>
              <a:spcBef>
                <a:spcPts val="6"/>
              </a:spcBef>
              <a:tabLst/>
            </a:pPr>
            <a:r>
              <a:rPr sz="26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确保职业健康检查</a:t>
            </a:r>
            <a:r>
              <a:rPr sz="26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6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档案保存不少于15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6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年。</a:t>
            </a:r>
            <a:endParaRPr sz="2600" dirty="0">
              <a:latin typeface="SimHei"/>
              <a:ea typeface="SimHei"/>
              <a:cs typeface="SimHei"/>
            </a:endParaRPr>
          </a:p>
        </p:txBody>
      </p:sp>
      <p:sp>
        <p:nvSpPr>
          <p:cNvPr id="306" name="textbox 306"/>
          <p:cNvSpPr/>
          <p:nvPr/>
        </p:nvSpPr>
        <p:spPr>
          <a:xfrm>
            <a:off x="5365816" y="4245541"/>
            <a:ext cx="2675254" cy="25342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39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565150" algn="l" rtl="0" eaLnBrk="0">
              <a:lnSpc>
                <a:spcPct val="96000"/>
              </a:lnSpc>
              <a:tabLst/>
            </a:pPr>
            <a:r>
              <a:rPr sz="3500" b="1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能力建设</a:t>
            </a:r>
            <a:endParaRPr sz="3500" dirty="0">
              <a:latin typeface="SimHei"/>
              <a:ea typeface="SimHei"/>
              <a:cs typeface="SimHei"/>
            </a:endParaRPr>
          </a:p>
          <a:p>
            <a:pPr marL="304165" algn="l" rtl="0" eaLnBrk="0">
              <a:lnSpc>
                <a:spcPct val="81000"/>
              </a:lnSpc>
              <a:spcBef>
                <a:spcPts val="299"/>
              </a:spcBef>
              <a:tabLst/>
            </a:pPr>
            <a:r>
              <a:rPr sz="3500" b="1" kern="0" spc="-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(Capability)</a:t>
            </a:r>
            <a:endParaRPr sz="35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5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104000"/>
              </a:lnSpc>
              <a:tabLst/>
            </a:pP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采购特殊毒物、心</a:t>
            </a:r>
            <a:r>
              <a:rPr sz="26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6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理评估、肌电图等</a:t>
            </a:r>
            <a:r>
              <a:rPr sz="26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300" kern="0" spc="2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检测能力。</a:t>
            </a:r>
            <a:endParaRPr sz="2300" dirty="0">
              <a:latin typeface="SimHei"/>
              <a:ea typeface="SimHei"/>
              <a:cs typeface="SimHei"/>
            </a:endParaRPr>
          </a:p>
        </p:txBody>
      </p:sp>
      <p:sp>
        <p:nvSpPr>
          <p:cNvPr id="308" name="textbox 308"/>
          <p:cNvSpPr/>
          <p:nvPr/>
        </p:nvSpPr>
        <p:spPr>
          <a:xfrm>
            <a:off x="1031436" y="824678"/>
            <a:ext cx="5194934" cy="7531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5000"/>
              </a:lnSpc>
              <a:tabLst/>
            </a:pPr>
            <a:r>
              <a:rPr sz="5000" b="1" kern="0" spc="60" dirty="0">
                <a:solidFill>
                  <a:srgbClr val="20304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体检机构升级指南</a:t>
            </a:r>
            <a:endParaRPr sz="5000" dirty="0">
              <a:latin typeface="SimHei"/>
              <a:ea typeface="SimHei"/>
              <a:cs typeface="Sim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2" name="textbox 12"/>
          <p:cNvSpPr/>
          <p:nvPr/>
        </p:nvSpPr>
        <p:spPr>
          <a:xfrm>
            <a:off x="1055958" y="884804"/>
            <a:ext cx="8238490" cy="86652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635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7000"/>
              </a:lnSpc>
              <a:tabLst/>
            </a:pPr>
            <a:r>
              <a:rPr sz="4500" b="1" kern="0" spc="80" dirty="0">
                <a:solidFill>
                  <a:srgbClr val="20406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标准地位与适用范围</a:t>
            </a:r>
            <a:endParaRPr sz="45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426844" algn="l" rtl="0" eaLnBrk="0">
              <a:lnSpc>
                <a:spcPct val="102000"/>
              </a:lnSpc>
              <a:spcBef>
                <a:spcPts val="811"/>
              </a:spcBef>
              <a:tabLst/>
            </a:pPr>
            <a:r>
              <a:rPr sz="2700" kern="0" spc="120" dirty="0">
                <a:solidFill>
                  <a:srgbClr val="20306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强制属性：</a:t>
            </a:r>
            <a:r>
              <a:rPr sz="2700" kern="0" spc="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本标准为国家强制</a:t>
            </a:r>
            <a:r>
              <a:rPr sz="2700" kern="0" spc="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性职业卫生标</a:t>
            </a:r>
            <a:r>
              <a:rPr sz="27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000" kern="0" spc="-1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准。</a:t>
            </a:r>
            <a:endParaRPr sz="30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2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426844" algn="l" rtl="0" eaLnBrk="0">
              <a:lnSpc>
                <a:spcPct val="97000"/>
              </a:lnSpc>
              <a:spcBef>
                <a:spcPts val="811"/>
              </a:spcBef>
              <a:tabLst/>
            </a:pPr>
            <a:r>
              <a:rPr sz="2700" kern="0" spc="120" dirty="0">
                <a:solidFill>
                  <a:srgbClr val="20406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适用对象：</a:t>
            </a:r>
            <a:r>
              <a:rPr sz="2700" kern="0" spc="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接触职业病危害因素的劳动</a:t>
            </a:r>
            <a:r>
              <a:rPr sz="2700" kern="0" spc="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者</a:t>
            </a:r>
            <a:endParaRPr sz="2700" dirty="0">
              <a:latin typeface="SimHei"/>
              <a:ea typeface="SimHei"/>
              <a:cs typeface="SimHei"/>
            </a:endParaRPr>
          </a:p>
          <a:p>
            <a:pPr marL="1661160" algn="l" rtl="0" eaLnBrk="0">
              <a:lnSpc>
                <a:spcPct val="97000"/>
              </a:lnSpc>
              <a:spcBef>
                <a:spcPts val="657"/>
              </a:spcBef>
              <a:tabLst/>
            </a:pPr>
            <a:r>
              <a:rPr sz="27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(注：不含放射性因素)。</a:t>
            </a:r>
            <a:endParaRPr sz="27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2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42694" algn="l" rtl="0" eaLnBrk="0">
              <a:lnSpc>
                <a:spcPct val="98000"/>
              </a:lnSpc>
              <a:spcBef>
                <a:spcPts val="815"/>
              </a:spcBef>
              <a:tabLst>
                <a:tab pos="1431289" algn="l"/>
              </a:tabLst>
            </a:pPr>
            <a:r>
              <a:rPr sz="2700" kern="0" spc="0" dirty="0">
                <a:solidFill>
                  <a:srgbClr val="20406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	</a:t>
            </a:r>
            <a:r>
              <a:rPr sz="2700" b="1" kern="0" spc="200" dirty="0">
                <a:solidFill>
                  <a:srgbClr val="20406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核心定义</a:t>
            </a:r>
            <a:endParaRPr sz="27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2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087245" algn="l" rtl="0" eaLnBrk="0">
              <a:lnSpc>
                <a:spcPct val="86000"/>
              </a:lnSpc>
              <a:spcBef>
                <a:spcPts val="696"/>
              </a:spcBef>
              <a:tabLst/>
            </a:pPr>
            <a:r>
              <a:rPr sz="2300" kern="0" spc="40" dirty="0">
                <a:solidFill>
                  <a:srgbClr val="204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职业病：</a:t>
            </a: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目录规定的疾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病，与危害因素有明确</a:t>
            </a:r>
            <a:endParaRPr sz="2300" dirty="0">
              <a:latin typeface="SimHei"/>
              <a:ea typeface="SimHei"/>
              <a:cs typeface="SimHei"/>
            </a:endParaRPr>
          </a:p>
          <a:p>
            <a:pPr marL="2087245" algn="l" rtl="0" eaLnBrk="0">
              <a:lnSpc>
                <a:spcPts val="3060"/>
              </a:lnSpc>
              <a:tabLst/>
            </a:pPr>
            <a:r>
              <a:rPr sz="1900" kern="0" spc="2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因果关系</a:t>
            </a:r>
            <a:r>
              <a:rPr sz="1900" kern="0" spc="-4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900" kern="0" spc="2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。</a:t>
            </a:r>
            <a:endParaRPr sz="19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6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087245" algn="l" rtl="0" eaLnBrk="0">
              <a:lnSpc>
                <a:spcPct val="86000"/>
              </a:lnSpc>
              <a:spcBef>
                <a:spcPts val="696"/>
              </a:spcBef>
              <a:tabLst/>
            </a:pPr>
            <a:r>
              <a:rPr sz="2300" kern="0" spc="30" dirty="0">
                <a:solidFill>
                  <a:srgbClr val="20406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职业禁忌证</a:t>
            </a:r>
            <a:r>
              <a:rPr sz="2300" kern="0" spc="30" dirty="0">
                <a:solidFill>
                  <a:srgbClr val="20204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：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从事特定作业更易导致健康损害</a:t>
            </a:r>
            <a:endParaRPr sz="2300" dirty="0">
              <a:latin typeface="SimHei"/>
              <a:ea typeface="SimHei"/>
              <a:cs typeface="SimHei"/>
            </a:endParaRPr>
          </a:p>
          <a:p>
            <a:pPr marL="2087245" algn="l" rtl="0" eaLnBrk="0">
              <a:lnSpc>
                <a:spcPts val="2871"/>
              </a:lnSpc>
              <a:tabLst/>
            </a:pPr>
            <a:r>
              <a:rPr sz="19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的</a:t>
            </a:r>
            <a:r>
              <a:rPr sz="1900" kern="0" spc="-3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9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疾</a:t>
            </a:r>
            <a:r>
              <a:rPr sz="1900" kern="0" spc="-3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9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病</a:t>
            </a:r>
            <a:r>
              <a:rPr sz="1900" kern="0" spc="-4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9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。</a:t>
            </a:r>
            <a:endParaRPr sz="19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6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087245" algn="l" rtl="0" eaLnBrk="0">
              <a:lnSpc>
                <a:spcPct val="98000"/>
              </a:lnSpc>
              <a:spcBef>
                <a:spcPts val="571"/>
              </a:spcBef>
              <a:tabLst/>
            </a:pPr>
            <a:r>
              <a:rPr sz="1900" kern="0" spc="60" dirty="0">
                <a:solidFill>
                  <a:srgbClr val="B0703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注：致劳动能力永久丧失的疾病不列为禁忌证。</a:t>
            </a:r>
            <a:endParaRPr sz="19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9000"/>
              </a:lnSpc>
              <a:tabLst/>
            </a:pPr>
            <a:endParaRPr sz="400" dirty="0">
              <a:latin typeface="Arial"/>
              <a:ea typeface="Arial"/>
              <a:cs typeface="Arial"/>
            </a:endParaRPr>
          </a:p>
          <a:p>
            <a:pPr marL="67944" algn="l" rtl="0" eaLnBrk="0">
              <a:lnSpc>
                <a:spcPts val="2657"/>
              </a:lnSpc>
              <a:spcBef>
                <a:spcPts val="1"/>
              </a:spcBef>
              <a:tabLst/>
            </a:pPr>
            <a:r>
              <a:rPr sz="1900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[引用：</a:t>
            </a:r>
            <a:r>
              <a:rPr sz="1900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GBZ</a:t>
            </a:r>
            <a:r>
              <a:rPr sz="1900" kern="0" spc="2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188-2025</a:t>
            </a:r>
            <a:r>
              <a:rPr sz="1900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条款1,4.3]</a:t>
            </a:r>
            <a:endParaRPr sz="1900" dirty="0">
              <a:latin typeface="SimHei"/>
              <a:ea typeface="SimHei"/>
              <a:cs typeface="SimHei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644591" y="4806964"/>
            <a:ext cx="654096" cy="641299"/>
          </a:xfrm>
          <a:prstGeom prst="rect">
            <a:avLst/>
          </a:prstGeom>
        </p:spPr>
      </p:pic>
      <p:sp>
        <p:nvSpPr>
          <p:cNvPr id="16" name="textbox 16"/>
          <p:cNvSpPr/>
          <p:nvPr/>
        </p:nvSpPr>
        <p:spPr>
          <a:xfrm>
            <a:off x="11595027" y="3925464"/>
            <a:ext cx="5765800" cy="5745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57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3000"/>
              </a:lnSpc>
              <a:tabLst/>
            </a:pPr>
            <a:r>
              <a:rPr sz="3000" b="1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GBZ</a:t>
            </a:r>
            <a:r>
              <a:rPr sz="3000" b="1" kern="0" spc="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3000" b="1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188-2025</a:t>
            </a:r>
            <a:endParaRPr sz="3000" dirty="0">
              <a:latin typeface="Arial"/>
              <a:ea typeface="Arial"/>
              <a:cs typeface="Arial"/>
            </a:endParaRPr>
          </a:p>
          <a:p>
            <a:pPr marL="601980" algn="l" rtl="0" eaLnBrk="0">
              <a:lnSpc>
                <a:spcPct val="98000"/>
              </a:lnSpc>
              <a:spcBef>
                <a:spcPts val="104"/>
              </a:spcBef>
              <a:tabLst/>
            </a:pPr>
            <a:r>
              <a:rPr sz="3000" b="1" kern="0" spc="-9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适用范围</a:t>
            </a:r>
            <a:endParaRPr sz="30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953895" algn="l" rtl="0" eaLnBrk="0">
              <a:lnSpc>
                <a:spcPct val="98000"/>
              </a:lnSpc>
              <a:spcBef>
                <a:spcPts val="819"/>
              </a:spcBef>
              <a:tabLst/>
            </a:pPr>
            <a:r>
              <a:rPr sz="2700" b="1" kern="0" spc="-7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放射性因素</a:t>
            </a:r>
            <a:endParaRPr sz="2700" dirty="0">
              <a:latin typeface="SimHei"/>
              <a:ea typeface="SimHei"/>
              <a:cs typeface="SimHei"/>
            </a:endParaRPr>
          </a:p>
          <a:p>
            <a:pPr marL="2144395" algn="l" rtl="0" eaLnBrk="0">
              <a:lnSpc>
                <a:spcPct val="98000"/>
              </a:lnSpc>
              <a:spcBef>
                <a:spcPts val="297"/>
              </a:spcBef>
              <a:tabLst/>
            </a:pPr>
            <a:r>
              <a:rPr sz="2700" b="1" kern="0" spc="1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(不包含)</a:t>
            </a:r>
            <a:endParaRPr sz="27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0000"/>
              </a:lnSpc>
              <a:tabLst/>
            </a:pPr>
            <a:endParaRPr sz="3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3000"/>
              </a:lnSpc>
              <a:spcBef>
                <a:spcPts val="1"/>
              </a:spcBef>
              <a:tabLst/>
            </a:pPr>
            <a:r>
              <a:rPr sz="1300" b="1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300" b="1" kern="0" spc="4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b="1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NotebookLM</a:t>
            </a:r>
            <a:endParaRPr sz="13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icture 3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 rot="21600000">
            <a:off x="6419864" y="2317748"/>
            <a:ext cx="4629180" cy="6057862"/>
            <a:chOff x="0" y="0"/>
            <a:chExt cx="4629180" cy="6057862"/>
          </a:xfrm>
        </p:grpSpPr>
        <p:pic>
          <p:nvPicPr>
            <p:cNvPr id="312" name="picture 3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4629180" cy="6057862"/>
            </a:xfrm>
            <a:prstGeom prst="rect">
              <a:avLst/>
            </a:prstGeom>
          </p:spPr>
        </p:pic>
        <p:sp>
          <p:nvSpPr>
            <p:cNvPr id="314" name="textbox 314"/>
            <p:cNvSpPr/>
            <p:nvPr/>
          </p:nvSpPr>
          <p:spPr>
            <a:xfrm>
              <a:off x="-12700" y="-12700"/>
              <a:ext cx="4655184" cy="613410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8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8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9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9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1873250" algn="l" rtl="0" eaLnBrk="0">
                <a:lnSpc>
                  <a:spcPct val="93000"/>
                </a:lnSpc>
                <a:spcBef>
                  <a:spcPts val="5"/>
                </a:spcBef>
                <a:tabLst/>
              </a:pPr>
              <a:r>
                <a:rPr sz="10000" kern="0" spc="-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?</a:t>
              </a:r>
              <a:endParaRPr sz="10000" dirty="0">
                <a:latin typeface="SimSun"/>
                <a:ea typeface="SimSun"/>
                <a:cs typeface="SimSun"/>
              </a:endParaRPr>
            </a:p>
            <a:p>
              <a:pPr marL="393065" algn="l" rtl="0" eaLnBrk="0">
                <a:lnSpc>
                  <a:spcPct val="97000"/>
                </a:lnSpc>
                <a:spcBef>
                  <a:spcPts val="6"/>
                </a:spcBef>
                <a:tabLst/>
              </a:pPr>
              <a:r>
                <a:rPr sz="3100" b="1" kern="0" spc="4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Q:  </a:t>
              </a:r>
              <a:r>
                <a:rPr sz="3100" b="1" kern="0" spc="4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复查时间怎么算?</a:t>
              </a:r>
              <a:endParaRPr sz="3100" dirty="0">
                <a:latin typeface="SimHei"/>
                <a:ea typeface="SimHei"/>
                <a:cs typeface="SimHei"/>
              </a:endParaRPr>
            </a:p>
            <a:p>
              <a:pPr algn="l" rtl="0" eaLnBrk="0">
                <a:lnSpc>
                  <a:spcPct val="11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2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1000"/>
                </a:lnSpc>
                <a:tabLst/>
              </a:pPr>
              <a:endParaRPr sz="700" dirty="0">
                <a:latin typeface="Arial"/>
                <a:ea typeface="Arial"/>
                <a:cs typeface="Arial"/>
              </a:endParaRPr>
            </a:p>
            <a:p>
              <a:pPr marL="393065" algn="l" rtl="0" eaLnBrk="0">
                <a:lnSpc>
                  <a:spcPct val="103000"/>
                </a:lnSpc>
                <a:spcBef>
                  <a:spcPts val="1"/>
                </a:spcBef>
                <a:tabLst/>
              </a:pPr>
              <a:r>
                <a:rPr sz="3100" kern="0" spc="-120" dirty="0">
                  <a:solidFill>
                    <a:srgbClr val="00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A: </a:t>
              </a:r>
              <a:r>
                <a:rPr sz="3100" kern="0" spc="-12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原则上在总结报告</a:t>
              </a:r>
              <a:r>
                <a:rPr sz="3100" kern="0" spc="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   </a:t>
              </a:r>
              <a:r>
                <a:rPr sz="2800" kern="0" spc="10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出具前完成。3个月未完</a:t>
              </a:r>
              <a:r>
                <a:rPr sz="2800" kern="0" spc="1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  </a:t>
              </a:r>
              <a:r>
                <a:rPr sz="2800" kern="0" spc="6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成复查者，应重新进行</a:t>
              </a:r>
              <a:r>
                <a:rPr sz="2800" kern="0" spc="2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   </a:t>
              </a:r>
              <a:r>
                <a:rPr sz="2800" kern="0" spc="6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职业健康检查。</a:t>
              </a:r>
              <a:endParaRPr sz="2800" dirty="0">
                <a:latin typeface="SimHei"/>
                <a:ea typeface="SimHei"/>
                <a:cs typeface="SimHei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 rot="21600000">
            <a:off x="1206487" y="2336768"/>
            <a:ext cx="4629181" cy="6038843"/>
            <a:chOff x="0" y="0"/>
            <a:chExt cx="4629181" cy="6038843"/>
          </a:xfrm>
        </p:grpSpPr>
        <p:pic>
          <p:nvPicPr>
            <p:cNvPr id="316" name="picture 3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4629181" cy="6038843"/>
            </a:xfrm>
            <a:prstGeom prst="rect">
              <a:avLst/>
            </a:prstGeom>
          </p:spPr>
        </p:pic>
        <p:sp>
          <p:nvSpPr>
            <p:cNvPr id="318" name="textbox 318"/>
            <p:cNvSpPr/>
            <p:nvPr/>
          </p:nvSpPr>
          <p:spPr>
            <a:xfrm>
              <a:off x="-12700" y="-12700"/>
              <a:ext cx="4655184" cy="609600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3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3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6240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1898014" algn="l" rtl="0" eaLnBrk="0">
                <a:lnSpc>
                  <a:spcPct val="94000"/>
                </a:lnSpc>
                <a:tabLst/>
              </a:pPr>
              <a:r>
                <a:rPr sz="10000" kern="0" spc="-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?</a:t>
              </a:r>
              <a:endParaRPr sz="10000" dirty="0">
                <a:latin typeface="SimSun"/>
                <a:ea typeface="SimSun"/>
                <a:cs typeface="SimSun"/>
              </a:endParaRPr>
            </a:p>
            <a:p>
              <a:pPr marL="450215" algn="l" rtl="0" eaLnBrk="0">
                <a:lnSpc>
                  <a:spcPct val="98000"/>
                </a:lnSpc>
                <a:spcBef>
                  <a:spcPts val="58"/>
                </a:spcBef>
                <a:tabLst/>
              </a:pPr>
              <a:r>
                <a:rPr sz="3100" kern="0" spc="4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Q:</a:t>
              </a:r>
              <a:r>
                <a:rPr sz="3100" kern="0" spc="6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3100" kern="0" spc="4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如何界定“同等</a:t>
              </a:r>
              <a:r>
                <a:rPr sz="3100" kern="0" spc="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   </a:t>
              </a:r>
              <a:r>
                <a:rPr sz="3100" kern="0" spc="14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接触”?</a:t>
              </a:r>
              <a:endParaRPr sz="3100" dirty="0">
                <a:latin typeface="SimHei"/>
                <a:ea typeface="SimHei"/>
                <a:cs typeface="SimHei"/>
              </a:endParaRPr>
            </a:p>
            <a:p>
              <a:pPr algn="l" rtl="0" eaLnBrk="0">
                <a:lnSpc>
                  <a:spcPct val="119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9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20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20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0000"/>
                </a:lnSpc>
                <a:tabLst/>
              </a:pPr>
              <a:endParaRPr sz="700" dirty="0">
                <a:latin typeface="Arial"/>
                <a:ea typeface="Arial"/>
                <a:cs typeface="Arial"/>
              </a:endParaRPr>
            </a:p>
            <a:p>
              <a:pPr marL="450215" algn="l" rtl="0" eaLnBrk="0">
                <a:lnSpc>
                  <a:spcPct val="103000"/>
                </a:lnSpc>
                <a:tabLst/>
              </a:pPr>
              <a:r>
                <a:rPr sz="2800" kern="0" spc="9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A:</a:t>
              </a:r>
              <a:r>
                <a:rPr sz="2800" kern="0" spc="3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</a:t>
              </a:r>
              <a:r>
                <a:rPr sz="2800" kern="0" spc="9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虽不直接从事但工</a:t>
              </a:r>
              <a:r>
                <a:rPr sz="2800" kern="0" spc="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   </a:t>
              </a:r>
              <a:r>
                <a:rPr sz="2800" kern="0" spc="8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作环境相同，视同职业</a:t>
              </a:r>
              <a:r>
                <a:rPr sz="2800" kern="0" spc="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   </a:t>
              </a:r>
              <a:r>
                <a:rPr sz="2800" kern="0" spc="8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性接触，必须监护。</a:t>
              </a:r>
              <a:endParaRPr sz="2800" dirty="0">
                <a:latin typeface="SimHei"/>
                <a:ea typeface="SimHei"/>
                <a:cs typeface="SimHei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21600000">
            <a:off x="11626775" y="2324088"/>
            <a:ext cx="4610131" cy="6051522"/>
            <a:chOff x="0" y="0"/>
            <a:chExt cx="4610131" cy="6051522"/>
          </a:xfrm>
        </p:grpSpPr>
        <p:pic>
          <p:nvPicPr>
            <p:cNvPr id="320" name="picture 3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4610131" cy="6051522"/>
            </a:xfrm>
            <a:prstGeom prst="rect">
              <a:avLst/>
            </a:prstGeom>
          </p:spPr>
        </p:pic>
        <p:sp>
          <p:nvSpPr>
            <p:cNvPr id="322" name="textbox 322"/>
            <p:cNvSpPr/>
            <p:nvPr/>
          </p:nvSpPr>
          <p:spPr>
            <a:xfrm>
              <a:off x="-12700" y="-12700"/>
              <a:ext cx="4636134" cy="613155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6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7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7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1873250" algn="l" rtl="0" eaLnBrk="0">
                <a:lnSpc>
                  <a:spcPct val="93000"/>
                </a:lnSpc>
                <a:spcBef>
                  <a:spcPts val="6"/>
                </a:spcBef>
                <a:tabLst/>
              </a:pPr>
              <a:r>
                <a:rPr sz="10000" kern="0" spc="-1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?</a:t>
              </a:r>
              <a:endParaRPr sz="10000" dirty="0">
                <a:latin typeface="SimSun"/>
                <a:ea typeface="SimSun"/>
                <a:cs typeface="SimSun"/>
              </a:endParaRPr>
            </a:p>
            <a:p>
              <a:pPr marL="469900" indent="-63500" algn="l" rtl="0" eaLnBrk="0">
                <a:lnSpc>
                  <a:spcPct val="99000"/>
                </a:lnSpc>
                <a:spcBef>
                  <a:spcPts val="29"/>
                </a:spcBef>
                <a:tabLst/>
              </a:pPr>
              <a:r>
                <a:rPr sz="3100" kern="0" spc="5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Q:</a:t>
              </a:r>
              <a:r>
                <a:rPr sz="3100" kern="0" spc="790" dirty="0">
                  <a:solidFill>
                    <a:srgbClr val="FFFFFF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3100" kern="0" spc="5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离岗后随访要做</a:t>
              </a:r>
              <a:r>
                <a:rPr sz="3100" kern="0" spc="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   </a:t>
              </a:r>
              <a:r>
                <a:rPr sz="3300" i="1" kern="0" spc="-23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多久?</a:t>
              </a:r>
              <a:endParaRPr sz="3300" dirty="0">
                <a:latin typeface="SimHei"/>
                <a:ea typeface="SimHei"/>
                <a:cs typeface="SimHei"/>
              </a:endParaRPr>
            </a:p>
            <a:p>
              <a:pPr algn="l" rtl="0" eaLnBrk="0">
                <a:lnSpc>
                  <a:spcPct val="11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6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1000"/>
                </a:lnSpc>
                <a:tabLst/>
              </a:pPr>
              <a:endParaRPr sz="7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6193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406400" algn="l" rtl="0" eaLnBrk="0">
                <a:lnSpc>
                  <a:spcPct val="97000"/>
                </a:lnSpc>
                <a:tabLst/>
              </a:pPr>
              <a:r>
                <a:rPr sz="3100" kern="0" spc="-14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A:</a:t>
              </a:r>
              <a:r>
                <a:rPr sz="3100" kern="0" spc="14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</a:t>
              </a:r>
              <a:r>
                <a:rPr sz="3100" kern="0" spc="-14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视工龄而定。例如</a:t>
              </a:r>
              <a:r>
                <a:rPr sz="3100" kern="0" spc="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   </a:t>
              </a:r>
              <a:r>
                <a:rPr sz="3100" kern="0" spc="-7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矽尘工龄&gt;10年，需随</a:t>
              </a:r>
              <a:r>
                <a:rPr sz="3100" kern="0" spc="2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  </a:t>
              </a:r>
              <a:r>
                <a:rPr sz="3100" kern="0" spc="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访21年(每3年一次)。</a:t>
              </a:r>
              <a:endParaRPr sz="3100" dirty="0">
                <a:latin typeface="SimHei"/>
                <a:ea typeface="SimHei"/>
                <a:cs typeface="SimHei"/>
              </a:endParaRPr>
            </a:p>
          </p:txBody>
        </p:sp>
      </p:grpSp>
      <p:sp>
        <p:nvSpPr>
          <p:cNvPr id="324" name="textbox 324"/>
          <p:cNvSpPr/>
          <p:nvPr/>
        </p:nvSpPr>
        <p:spPr>
          <a:xfrm>
            <a:off x="1012751" y="825112"/>
            <a:ext cx="6017895" cy="7823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5000"/>
              </a:lnSpc>
              <a:tabLst/>
            </a:pPr>
            <a:r>
              <a:rPr sz="5200" b="1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常见难点与专家解答</a:t>
            </a:r>
            <a:endParaRPr sz="5200" dirty="0">
              <a:latin typeface="SimHei"/>
              <a:ea typeface="SimHei"/>
              <a:cs typeface="SimHei"/>
            </a:endParaRPr>
          </a:p>
        </p:txBody>
      </p:sp>
      <p:sp>
        <p:nvSpPr>
          <p:cNvPr id="326" name="textbox 326"/>
          <p:cNvSpPr/>
          <p:nvPr/>
        </p:nvSpPr>
        <p:spPr>
          <a:xfrm>
            <a:off x="12642839" y="9168887"/>
            <a:ext cx="4722495" cy="4641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3454"/>
              </a:lnSpc>
              <a:tabLst/>
            </a:pP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[引用：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GBZ</a:t>
            </a:r>
            <a:r>
              <a:rPr sz="2100" kern="0" spc="4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188-2025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附录</a:t>
            </a:r>
            <a:r>
              <a:rPr sz="2100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 </a:t>
            </a:r>
            <a:r>
              <a:rPr sz="2100" b="1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2100" b="1" kern="0" spc="1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100" b="1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]</a:t>
            </a:r>
            <a:r>
              <a:rPr sz="2100" b="1" kern="0" spc="-1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kern="0" spc="-20" baseline="-45771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b="1" kern="0" spc="-30" baseline="-45771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otebookLM</a:t>
            </a:r>
            <a:endParaRPr sz="1700" baseline="-45771" dirty="0">
              <a:latin typeface="Arial"/>
              <a:ea typeface="Arial"/>
              <a:cs typeface="Arial"/>
            </a:endParaRPr>
          </a:p>
        </p:txBody>
      </p:sp>
      <p:sp>
        <p:nvSpPr>
          <p:cNvPr id="328" name="textbox 328"/>
          <p:cNvSpPr/>
          <p:nvPr/>
        </p:nvSpPr>
        <p:spPr>
          <a:xfrm>
            <a:off x="16103627" y="9499783"/>
            <a:ext cx="131445" cy="1657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711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3000"/>
              </a:lnSpc>
              <a:tabLst/>
            </a:pPr>
            <a:r>
              <a:rPr sz="1100" b="1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endParaRPr sz="1100" dirty="0">
              <a:latin typeface="Arial"/>
              <a:ea typeface="Arial"/>
              <a:cs typeface="Arial"/>
            </a:endParaRPr>
          </a:p>
        </p:txBody>
      </p:sp>
      <p:sp>
        <p:nvSpPr>
          <p:cNvPr id="330" name="textbox 330"/>
          <p:cNvSpPr/>
          <p:nvPr/>
        </p:nvSpPr>
        <p:spPr>
          <a:xfrm>
            <a:off x="16175470" y="9248898"/>
            <a:ext cx="205740" cy="2863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60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1000"/>
              </a:lnSpc>
              <a:tabLst/>
            </a:pPr>
            <a:r>
              <a:rPr sz="21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endParaRPr sz="21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rect 332"/>
          <p:cNvSpPr/>
          <p:nvPr/>
        </p:nvSpPr>
        <p:spPr>
          <a:xfrm>
            <a:off x="0" y="0"/>
            <a:ext cx="17475200" cy="9753600"/>
          </a:xfrm>
          <a:prstGeom prst="rect">
            <a:avLst/>
          </a:prstGeom>
          <a:solidFill>
            <a:srgbClr val="E5ECE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4" name="textbox 334"/>
          <p:cNvSpPr/>
          <p:nvPr/>
        </p:nvSpPr>
        <p:spPr>
          <a:xfrm>
            <a:off x="5156114" y="2963281"/>
            <a:ext cx="11157584" cy="32651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58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5000"/>
              </a:lnSpc>
              <a:tabLst/>
            </a:pPr>
            <a:r>
              <a:rPr sz="7600" kern="0" spc="3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职业健康监护是保护劳动</a:t>
            </a:r>
            <a:endParaRPr sz="7600" dirty="0">
              <a:latin typeface="SimHei"/>
              <a:ea typeface="SimHei"/>
              <a:cs typeface="SimHei"/>
            </a:endParaRPr>
          </a:p>
          <a:p>
            <a:pPr marL="25400" algn="l" rtl="0" eaLnBrk="0">
              <a:lnSpc>
                <a:spcPts val="9558"/>
              </a:lnSpc>
              <a:tabLst/>
            </a:pPr>
            <a:r>
              <a:rPr sz="76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者健康的最后一道防线。</a:t>
            </a:r>
            <a:endParaRPr sz="76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7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71119" algn="l" rtl="0" eaLnBrk="0">
              <a:lnSpc>
                <a:spcPct val="95000"/>
              </a:lnSpc>
              <a:spcBef>
                <a:spcPts val="1"/>
              </a:spcBef>
              <a:tabLst/>
            </a:pPr>
            <a:r>
              <a:rPr sz="4200" b="1" kern="0" spc="290" dirty="0">
                <a:solidFill>
                  <a:srgbClr val="D0701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窗口期</a:t>
            </a:r>
            <a:r>
              <a:rPr sz="4200" b="1" kern="0" spc="290" dirty="0">
                <a:solidFill>
                  <a:srgbClr val="C0702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：2025年8月发布一&gt;2026年8</a:t>
            </a:r>
            <a:r>
              <a:rPr sz="4200" b="1" kern="0" spc="280" dirty="0">
                <a:solidFill>
                  <a:srgbClr val="C0702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月实施</a:t>
            </a:r>
            <a:endParaRPr sz="4200" dirty="0">
              <a:latin typeface="SimHei"/>
              <a:ea typeface="SimHei"/>
              <a:cs typeface="SimHei"/>
            </a:endParaRPr>
          </a:p>
        </p:txBody>
      </p:sp>
      <p:sp>
        <p:nvSpPr>
          <p:cNvPr id="336" name="textbox 336"/>
          <p:cNvSpPr/>
          <p:nvPr/>
        </p:nvSpPr>
        <p:spPr>
          <a:xfrm>
            <a:off x="2104225" y="7339258"/>
            <a:ext cx="15262860" cy="23380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5000"/>
              </a:lnSpc>
              <a:tabLst/>
            </a:pPr>
            <a:r>
              <a:rPr sz="4800" b="1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利用1年缓冲期完成</a:t>
            </a:r>
            <a:r>
              <a:rPr sz="4800" b="1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合规整改是企业的当务之急。</a:t>
            </a:r>
            <a:endParaRPr sz="48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8823959" algn="l" rtl="0" eaLnBrk="0">
              <a:lnSpc>
                <a:spcPct val="87000"/>
              </a:lnSpc>
              <a:spcBef>
                <a:spcPts val="549"/>
              </a:spcBef>
              <a:tabLst/>
            </a:pP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GBZ</a:t>
            </a: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188—2025</a:t>
            </a:r>
            <a:r>
              <a:rPr sz="18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职业健康监</a:t>
            </a:r>
            <a:r>
              <a:rPr sz="18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护技术规范深度解读|结束</a:t>
            </a:r>
            <a:endParaRPr sz="1800" dirty="0">
              <a:latin typeface="SimHei"/>
              <a:ea typeface="SimHei"/>
              <a:cs typeface="SimHei"/>
            </a:endParaRPr>
          </a:p>
          <a:p>
            <a:pPr algn="r" rtl="0" eaLnBrk="0">
              <a:lnSpc>
                <a:spcPct val="82000"/>
              </a:lnSpc>
              <a:spcBef>
                <a:spcPts val="14"/>
              </a:spcBef>
              <a:tabLst/>
            </a:pPr>
            <a:r>
              <a:rPr sz="1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300" b="1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3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NotebookLM</a:t>
            </a:r>
            <a:endParaRPr sz="1300" dirty="0">
              <a:latin typeface="Arial"/>
              <a:ea typeface="Arial"/>
              <a:cs typeface="Arial"/>
            </a:endParaRPr>
          </a:p>
        </p:txBody>
      </p:sp>
      <p:pic>
        <p:nvPicPr>
          <p:cNvPr id="338" name="picture 3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25535" y="2457419"/>
            <a:ext cx="3301939" cy="3733872"/>
          </a:xfrm>
          <a:prstGeom prst="rect">
            <a:avLst/>
          </a:prstGeom>
        </p:spPr>
      </p:pic>
      <p:sp>
        <p:nvSpPr>
          <p:cNvPr id="340" name="textbox 340"/>
          <p:cNvSpPr/>
          <p:nvPr/>
        </p:nvSpPr>
        <p:spPr>
          <a:xfrm>
            <a:off x="1000085" y="764852"/>
            <a:ext cx="5997575" cy="7600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816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3000"/>
              </a:lnSpc>
              <a:tabLst/>
            </a:pPr>
            <a:r>
              <a:rPr sz="5200" b="1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循法而行，护航健康</a:t>
            </a:r>
            <a:endParaRPr sz="5200" dirty="0">
              <a:latin typeface="SimHei"/>
              <a:ea typeface="SimHei"/>
              <a:cs typeface="Sim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20" name="textbox 20"/>
          <p:cNvSpPr/>
          <p:nvPr/>
        </p:nvSpPr>
        <p:spPr>
          <a:xfrm>
            <a:off x="12179222" y="4765268"/>
            <a:ext cx="3439159" cy="33959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772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864235" algn="l" rtl="0" eaLnBrk="0">
              <a:lnSpc>
                <a:spcPct val="97000"/>
              </a:lnSpc>
              <a:tabLst/>
            </a:pPr>
            <a:r>
              <a:rPr sz="3800" b="1" kern="0" spc="20" dirty="0">
                <a:solidFill>
                  <a:srgbClr val="20204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分类精细</a:t>
            </a:r>
            <a:endParaRPr sz="38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1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539750" indent="-527050" algn="l" rtl="0" eaLnBrk="0">
              <a:lnSpc>
                <a:spcPct val="113000"/>
              </a:lnSpc>
              <a:spcBef>
                <a:spcPts val="729"/>
              </a:spcBef>
              <a:tabLst/>
            </a:pPr>
            <a:r>
              <a:rPr sz="24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●明确区分“强制性”与</a:t>
            </a: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2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“推荐性”检查</a:t>
            </a:r>
            <a:endParaRPr sz="22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200" dirty="0">
              <a:latin typeface="Arial"/>
              <a:ea typeface="Arial"/>
              <a:cs typeface="Arial"/>
            </a:endParaRPr>
          </a:p>
          <a:p>
            <a:pPr marL="342900" indent="-330200" algn="l" rtl="0" eaLnBrk="0">
              <a:lnSpc>
                <a:spcPct val="119000"/>
              </a:lnSpc>
              <a:spcBef>
                <a:spcPts val="7"/>
              </a:spcBef>
              <a:tabLst/>
            </a:pPr>
            <a:r>
              <a:rPr sz="24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</a:t>
            </a:r>
            <a:r>
              <a:rPr sz="24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4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新增《总结报告编制指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200" kern="0" spc="2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南》与《疑似职业病告</a:t>
            </a:r>
            <a:r>
              <a:rPr sz="22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200" kern="0" spc="1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知书》</a:t>
            </a:r>
            <a:endParaRPr sz="2200" dirty="0">
              <a:latin typeface="SimHei"/>
              <a:ea typeface="SimHei"/>
              <a:cs typeface="SimHei"/>
            </a:endParaRPr>
          </a:p>
        </p:txBody>
      </p:sp>
      <p:sp>
        <p:nvSpPr>
          <p:cNvPr id="22" name="textbox 22"/>
          <p:cNvSpPr/>
          <p:nvPr/>
        </p:nvSpPr>
        <p:spPr>
          <a:xfrm>
            <a:off x="6902411" y="4762351"/>
            <a:ext cx="3414395" cy="2959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46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850900" algn="l" rtl="0" eaLnBrk="0">
              <a:lnSpc>
                <a:spcPct val="97000"/>
              </a:lnSpc>
              <a:tabLst/>
            </a:pPr>
            <a:r>
              <a:rPr sz="3800" b="1" kern="0" spc="50" dirty="0">
                <a:solidFill>
                  <a:srgbClr val="203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范围扩容</a:t>
            </a:r>
            <a:endParaRPr sz="38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1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349250" indent="-336550" algn="l" rtl="0" eaLnBrk="0">
              <a:lnSpc>
                <a:spcPct val="111000"/>
              </a:lnSpc>
              <a:spcBef>
                <a:spcPts val="667"/>
              </a:spcBef>
              <a:tabLst/>
            </a:pPr>
            <a:r>
              <a:rPr sz="22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●新增甲苯、环氧乙烷、</a:t>
            </a:r>
            <a:r>
              <a:rPr sz="2200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24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激光、</a:t>
            </a:r>
            <a:r>
              <a:rPr sz="2400" kern="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HIV</a:t>
            </a:r>
            <a:r>
              <a:rPr sz="2400" kern="0" spc="-2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等</a:t>
            </a:r>
            <a:endParaRPr sz="24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1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607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61950" indent="-349250" algn="l" rtl="0" eaLnBrk="0">
              <a:lnSpc>
                <a:spcPct val="109000"/>
              </a:lnSpc>
              <a:tabLst/>
            </a:pP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●新增刮研、腕部重复作</a:t>
            </a:r>
            <a:r>
              <a:rPr sz="24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4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业等特殊作业</a:t>
            </a:r>
            <a:endParaRPr sz="2400" dirty="0">
              <a:latin typeface="SimHei"/>
              <a:ea typeface="SimHei"/>
              <a:cs typeface="SimHei"/>
            </a:endParaRPr>
          </a:p>
        </p:txBody>
      </p:sp>
      <p:sp>
        <p:nvSpPr>
          <p:cNvPr id="24" name="textbox 24"/>
          <p:cNvSpPr/>
          <p:nvPr/>
        </p:nvSpPr>
        <p:spPr>
          <a:xfrm>
            <a:off x="1631891" y="4765268"/>
            <a:ext cx="3410584" cy="25120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772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851535" algn="l" rtl="0" eaLnBrk="0">
              <a:lnSpc>
                <a:spcPct val="97000"/>
              </a:lnSpc>
              <a:tabLst/>
            </a:pPr>
            <a:r>
              <a:rPr sz="3800" b="1" kern="0" spc="10" dirty="0">
                <a:solidFill>
                  <a:srgbClr val="20204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流程简化</a:t>
            </a:r>
            <a:endParaRPr sz="38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1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349250" indent="-336550" algn="l" rtl="0" eaLnBrk="0">
              <a:lnSpc>
                <a:spcPct val="105000"/>
              </a:lnSpc>
              <a:spcBef>
                <a:spcPts val="731"/>
              </a:spcBef>
              <a:tabLst/>
            </a:pPr>
            <a:r>
              <a:rPr sz="24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●删除体检结论中的“复</a:t>
            </a:r>
            <a:r>
              <a:rPr sz="24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400" kern="0" spc="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查”项</a:t>
            </a:r>
            <a:endParaRPr sz="24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3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830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tabLst/>
            </a:pPr>
            <a:r>
              <a:rPr sz="24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●修订档案管理要求</a:t>
            </a:r>
            <a:endParaRPr sz="2400" dirty="0">
              <a:latin typeface="SimHei"/>
              <a:ea typeface="SimHei"/>
              <a:cs typeface="SimHei"/>
            </a:endParaRPr>
          </a:p>
        </p:txBody>
      </p:sp>
      <p:sp>
        <p:nvSpPr>
          <p:cNvPr id="26" name="textbox 26"/>
          <p:cNvSpPr/>
          <p:nvPr/>
        </p:nvSpPr>
        <p:spPr>
          <a:xfrm>
            <a:off x="1114664" y="9232547"/>
            <a:ext cx="16246475" cy="4540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46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4000"/>
              </a:lnSpc>
              <a:tabLst/>
            </a:pPr>
            <a:r>
              <a:rPr sz="1800" b="1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[引用：</a:t>
            </a:r>
            <a:r>
              <a:rPr sz="1800" b="1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GBZ</a:t>
            </a:r>
            <a:r>
              <a:rPr sz="1800" b="1" kern="0" spc="2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188-2025</a:t>
            </a:r>
            <a:r>
              <a:rPr sz="1800" b="1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前言]</a:t>
            </a:r>
            <a:endParaRPr sz="1800" dirty="0">
              <a:latin typeface="SimHei"/>
              <a:ea typeface="SimHei"/>
              <a:cs typeface="SimHei"/>
            </a:endParaRPr>
          </a:p>
          <a:p>
            <a:pPr algn="r" rtl="0" eaLnBrk="0">
              <a:lnSpc>
                <a:spcPct val="80000"/>
              </a:lnSpc>
              <a:spcBef>
                <a:spcPts val="9"/>
              </a:spcBef>
              <a:tabLst/>
            </a:pPr>
            <a:r>
              <a:rPr sz="1400" b="1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400" b="1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NotebookLM</a:t>
            </a:r>
            <a:endParaRPr sz="1400" dirty="0">
              <a:latin typeface="Arial"/>
              <a:ea typeface="Arial"/>
              <a:cs typeface="Arial"/>
            </a:endParaRPr>
          </a:p>
        </p:txBody>
      </p:sp>
      <p:sp>
        <p:nvSpPr>
          <p:cNvPr id="28" name="textbox 28"/>
          <p:cNvSpPr/>
          <p:nvPr/>
        </p:nvSpPr>
        <p:spPr>
          <a:xfrm>
            <a:off x="1087763" y="842623"/>
            <a:ext cx="6750684" cy="6870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tabLst/>
            </a:pPr>
            <a:r>
              <a:rPr sz="4500" b="1" kern="0" spc="2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2025版顶层设计三大变革</a:t>
            </a:r>
            <a:endParaRPr sz="4500" dirty="0">
              <a:latin typeface="SimHei"/>
              <a:ea typeface="SimHei"/>
              <a:cs typeface="SimHei"/>
            </a:endParaRP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007312" y="2514576"/>
            <a:ext cx="1981163" cy="1809779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3328684" y="2635228"/>
            <a:ext cx="1479450" cy="1689128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679646" y="2705064"/>
            <a:ext cx="1536768" cy="15494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38" name="textbox 38"/>
          <p:cNvSpPr/>
          <p:nvPr/>
        </p:nvSpPr>
        <p:spPr>
          <a:xfrm>
            <a:off x="1030801" y="874637"/>
            <a:ext cx="14966314" cy="44348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spcBef>
                <a:spcPts val="1"/>
              </a:spcBef>
              <a:tabLst/>
            </a:pPr>
            <a:r>
              <a:rPr sz="4600" b="1" kern="0" spc="100" dirty="0">
                <a:solidFill>
                  <a:srgbClr val="204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监护全周期：五大检查种类的重新定义</a:t>
            </a:r>
            <a:endParaRPr sz="46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1000"/>
              </a:lnSpc>
              <a:spcBef>
                <a:spcPts val="665"/>
              </a:spcBef>
              <a:tabLst/>
            </a:pPr>
            <a:r>
              <a:rPr sz="2200" kern="0" spc="-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NEW</a:t>
            </a:r>
            <a:endParaRPr sz="22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700" dirty="0">
              <a:latin typeface="Arial"/>
              <a:ea typeface="Arial"/>
              <a:cs typeface="Arial"/>
            </a:endParaRPr>
          </a:p>
          <a:p>
            <a:pPr marL="1273175" algn="l" rtl="0" eaLnBrk="0">
              <a:lnSpc>
                <a:spcPts val="3763"/>
              </a:lnSpc>
              <a:spcBef>
                <a:spcPts val="1"/>
              </a:spcBef>
              <a:tabLst/>
            </a:pPr>
            <a:r>
              <a:rPr sz="3100" b="1" kern="0" spc="2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上岗前</a:t>
            </a:r>
            <a:r>
              <a:rPr sz="3100" kern="0" spc="2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</a:t>
            </a:r>
            <a:r>
              <a:rPr sz="3100" b="1" kern="0" spc="2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在岗</a:t>
            </a:r>
            <a:r>
              <a:rPr sz="3100" b="1" kern="0" spc="1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期间</a:t>
            </a:r>
            <a:r>
              <a:rPr sz="3100" kern="0" spc="1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</a:t>
            </a:r>
            <a:r>
              <a:rPr sz="3100" b="1" kern="0" spc="1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离岗时</a:t>
            </a:r>
            <a:r>
              <a:rPr sz="3100" kern="0" spc="4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 </a:t>
            </a:r>
            <a:r>
              <a:rPr sz="3100" b="1" kern="0" spc="10" dirty="0">
                <a:solidFill>
                  <a:srgbClr val="204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离岗后</a:t>
            </a:r>
            <a:r>
              <a:rPr sz="3100" kern="0" spc="10" dirty="0">
                <a:solidFill>
                  <a:srgbClr val="204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</a:t>
            </a:r>
            <a:r>
              <a:rPr sz="3100" b="1" kern="0" spc="1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应急检查</a:t>
            </a:r>
            <a:endParaRPr sz="3100" dirty="0">
              <a:latin typeface="SimHei"/>
              <a:ea typeface="SimHei"/>
              <a:cs typeface="SimHei"/>
            </a:endParaRPr>
          </a:p>
        </p:txBody>
      </p:sp>
      <p:sp>
        <p:nvSpPr>
          <p:cNvPr id="40" name="textbox 40"/>
          <p:cNvSpPr/>
          <p:nvPr/>
        </p:nvSpPr>
        <p:spPr>
          <a:xfrm>
            <a:off x="1111304" y="9194555"/>
            <a:ext cx="16250285" cy="4762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388"/>
              </a:lnSpc>
              <a:tabLst/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[引用：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GBZ</a:t>
            </a:r>
            <a:r>
              <a:rPr sz="1800" kern="0" spc="4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188-2025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条款4.6]</a:t>
            </a:r>
            <a:endParaRPr sz="1800" dirty="0">
              <a:latin typeface="SimHei"/>
              <a:ea typeface="SimHei"/>
              <a:cs typeface="SimHei"/>
            </a:endParaRPr>
          </a:p>
          <a:p>
            <a:pPr algn="r" rtl="0" eaLnBrk="0">
              <a:lnSpc>
                <a:spcPct val="74000"/>
              </a:lnSpc>
              <a:spcBef>
                <a:spcPts val="6"/>
              </a:spcBef>
              <a:tabLst/>
            </a:pPr>
            <a:r>
              <a:rPr sz="13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3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NotebookLM</a:t>
            </a:r>
            <a:endParaRPr sz="1300" dirty="0">
              <a:latin typeface="Arial"/>
              <a:ea typeface="Arial"/>
              <a:cs typeface="Arial"/>
            </a:endParaRPr>
          </a:p>
        </p:txBody>
      </p:sp>
      <p:sp>
        <p:nvSpPr>
          <p:cNvPr id="42" name="textbox 42"/>
          <p:cNvSpPr/>
          <p:nvPr/>
        </p:nvSpPr>
        <p:spPr>
          <a:xfrm>
            <a:off x="10096529" y="6922237"/>
            <a:ext cx="2736850" cy="12026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3047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54965" indent="-342265" algn="l" rtl="0" eaLnBrk="0">
              <a:lnSpc>
                <a:spcPct val="102000"/>
              </a:lnSpc>
              <a:tabLst/>
            </a:pPr>
            <a:r>
              <a:rPr sz="2400" kern="0" spc="-80" dirty="0">
                <a:solidFill>
                  <a:srgbClr val="B0703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</a:t>
            </a:r>
            <a:r>
              <a:rPr sz="2400" kern="0" spc="-500" dirty="0">
                <a:solidFill>
                  <a:srgbClr val="B0703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400" b="1" kern="0" spc="-80" dirty="0">
                <a:solidFill>
                  <a:srgbClr val="B0703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重点关注。</a:t>
            </a:r>
            <a:r>
              <a:rPr sz="2400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针对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长潜伏期危害</a:t>
            </a:r>
            <a:endParaRPr sz="24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13000"/>
              </a:lnSpc>
              <a:tabLst/>
            </a:pPr>
            <a:endParaRPr sz="700" dirty="0">
              <a:latin typeface="Arial"/>
              <a:ea typeface="Arial"/>
              <a:cs typeface="Arial"/>
            </a:endParaRPr>
          </a:p>
          <a:p>
            <a:pPr marL="520700" algn="l" rtl="0" eaLnBrk="0">
              <a:lnSpc>
                <a:spcPct val="95000"/>
              </a:lnSpc>
              <a:spcBef>
                <a:spcPts val="1"/>
              </a:spcBef>
              <a:tabLst/>
            </a:pPr>
            <a:r>
              <a:rPr sz="2200" kern="0" spc="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(如粉尘、镉)。</a:t>
            </a:r>
            <a:endParaRPr sz="2200" dirty="0">
              <a:latin typeface="SimHei"/>
              <a:ea typeface="SimHei"/>
              <a:cs typeface="SimHei"/>
            </a:endParaRPr>
          </a:p>
        </p:txBody>
      </p:sp>
      <p:sp>
        <p:nvSpPr>
          <p:cNvPr id="44" name="textbox 44"/>
          <p:cNvSpPr/>
          <p:nvPr/>
        </p:nvSpPr>
        <p:spPr>
          <a:xfrm>
            <a:off x="4108476" y="6925442"/>
            <a:ext cx="2515235" cy="119951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767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23215" indent="-310515" algn="l" rtl="0" eaLnBrk="0">
              <a:lnSpc>
                <a:spcPct val="111000"/>
              </a:lnSpc>
              <a:tabLst/>
            </a:pPr>
            <a:r>
              <a:rPr sz="2400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</a:t>
            </a:r>
            <a:r>
              <a:rPr sz="2400" kern="0" spc="-3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400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早期发现健康损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4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害。周期视危害</a:t>
            </a:r>
            <a:r>
              <a:rPr sz="24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200" kern="0" spc="1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性质而定。</a:t>
            </a:r>
            <a:endParaRPr sz="2200" dirty="0">
              <a:latin typeface="SimHei"/>
              <a:ea typeface="SimHei"/>
              <a:cs typeface="SimHei"/>
            </a:endParaRPr>
          </a:p>
        </p:txBody>
      </p:sp>
      <p:sp>
        <p:nvSpPr>
          <p:cNvPr id="46" name="textbox 46"/>
          <p:cNvSpPr/>
          <p:nvPr/>
        </p:nvSpPr>
        <p:spPr>
          <a:xfrm>
            <a:off x="1117595" y="6924415"/>
            <a:ext cx="2505710" cy="11963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725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16865" indent="-304165" algn="l" rtl="0" eaLnBrk="0">
              <a:lnSpc>
                <a:spcPct val="110000"/>
              </a:lnSpc>
              <a:tabLst/>
            </a:pPr>
            <a:r>
              <a:rPr sz="2400" kern="0" spc="-90" dirty="0">
                <a:solidFill>
                  <a:srgbClr val="204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</a:t>
            </a:r>
            <a:r>
              <a:rPr sz="2400" kern="0" spc="-400" dirty="0">
                <a:solidFill>
                  <a:srgbClr val="204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400" b="1" kern="0" spc="-90" dirty="0">
                <a:solidFill>
                  <a:srgbClr val="204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强制性。</a:t>
            </a:r>
            <a:r>
              <a:rPr sz="2400" kern="0" spc="-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发现职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4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业禁忌证，建立</a:t>
            </a:r>
            <a:r>
              <a:rPr sz="2400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200" kern="0" spc="1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基础档案。</a:t>
            </a:r>
            <a:endParaRPr sz="2200" dirty="0">
              <a:latin typeface="SimHei"/>
              <a:ea typeface="SimHei"/>
              <a:cs typeface="SimHei"/>
            </a:endParaRPr>
          </a:p>
        </p:txBody>
      </p:sp>
      <p:sp>
        <p:nvSpPr>
          <p:cNvPr id="48" name="textbox 48"/>
          <p:cNvSpPr/>
          <p:nvPr/>
        </p:nvSpPr>
        <p:spPr>
          <a:xfrm>
            <a:off x="13106454" y="6923171"/>
            <a:ext cx="2500629" cy="11938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431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11150" indent="-298450" algn="l" rtl="0" eaLnBrk="0">
              <a:lnSpc>
                <a:spcPct val="113000"/>
              </a:lnSpc>
              <a:tabLst/>
            </a:pPr>
            <a:r>
              <a:rPr sz="2400" kern="0" spc="-80" dirty="0">
                <a:solidFill>
                  <a:srgbClr val="B0703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</a:t>
            </a:r>
            <a:r>
              <a:rPr sz="2400" kern="0" spc="-360" dirty="0">
                <a:solidFill>
                  <a:srgbClr val="B0703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400" b="1" kern="0" spc="-80" dirty="0">
                <a:solidFill>
                  <a:srgbClr val="B0703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权重提升。</a:t>
            </a:r>
            <a:r>
              <a:rPr sz="2400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事故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200" kern="0" spc="2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发生后或疫情流</a:t>
            </a:r>
            <a:r>
              <a:rPr sz="22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200" kern="0" spc="1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行期立即进行。</a:t>
            </a:r>
            <a:endParaRPr sz="2200" dirty="0">
              <a:latin typeface="SimHei"/>
              <a:ea typeface="SimHei"/>
              <a:cs typeface="SimHei"/>
            </a:endParaRPr>
          </a:p>
        </p:txBody>
      </p:sp>
      <p:sp>
        <p:nvSpPr>
          <p:cNvPr id="50" name="textbox 50"/>
          <p:cNvSpPr/>
          <p:nvPr/>
        </p:nvSpPr>
        <p:spPr>
          <a:xfrm>
            <a:off x="7124696" y="6927620"/>
            <a:ext cx="2540000" cy="7486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4546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04800" indent="-292100" algn="l" rtl="0" eaLnBrk="0">
              <a:lnSpc>
                <a:spcPct val="104000"/>
              </a:lnSpc>
              <a:tabLst/>
            </a:pPr>
            <a:r>
              <a:rPr sz="24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</a:t>
            </a:r>
            <a:r>
              <a:rPr sz="2400" kern="0" spc="-2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4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离岗前90天内检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200" kern="0" spc="1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查视为有效。</a:t>
            </a:r>
            <a:endParaRPr sz="2200" dirty="0">
              <a:latin typeface="SimHei"/>
              <a:ea typeface="SimHei"/>
              <a:cs typeface="Sim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54" name="textbox 54"/>
          <p:cNvSpPr/>
          <p:nvPr/>
        </p:nvSpPr>
        <p:spPr>
          <a:xfrm>
            <a:off x="1111304" y="7902488"/>
            <a:ext cx="14471650" cy="16427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08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92000"/>
              </a:lnSpc>
              <a:tabLst/>
            </a:pPr>
            <a:r>
              <a:rPr sz="3100" kern="0" spc="2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核心原</a:t>
            </a:r>
            <a:r>
              <a:rPr sz="3100" b="1" kern="0" spc="2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则：对人体只有急性损害的危害因素，上岗前强制查，在岗期间推</a:t>
            </a:r>
            <a:r>
              <a:rPr sz="3100" b="1" kern="0" spc="1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荐查</a:t>
            </a:r>
            <a:r>
              <a:rPr sz="3100" kern="0" spc="-244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。</a:t>
            </a:r>
            <a:endParaRPr sz="31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4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453"/>
              </a:lnSpc>
              <a:spcBef>
                <a:spcPts val="5"/>
              </a:spcBef>
              <a:tabLst/>
            </a:pP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[引用：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GBZ  188-2025</a:t>
            </a:r>
            <a:r>
              <a:rPr sz="18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条款4.4.</a:t>
            </a:r>
            <a:r>
              <a:rPr sz="18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1-4.4.5]</a:t>
            </a:r>
            <a:endParaRPr sz="1800" dirty="0">
              <a:latin typeface="SimHei"/>
              <a:ea typeface="SimHei"/>
              <a:cs typeface="SimHei"/>
            </a:endParaRPr>
          </a:p>
        </p:txBody>
      </p:sp>
      <p:sp>
        <p:nvSpPr>
          <p:cNvPr id="56" name="textbox 56"/>
          <p:cNvSpPr/>
          <p:nvPr/>
        </p:nvSpPr>
        <p:spPr>
          <a:xfrm>
            <a:off x="1600260" y="4844352"/>
            <a:ext cx="6465570" cy="15398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67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7000"/>
              </a:lnSpc>
              <a:tabLst/>
            </a:pP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有确定慢性毒性/致癌性</a:t>
            </a:r>
            <a:endParaRPr sz="25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8000"/>
              </a:lnSpc>
              <a:spcBef>
                <a:spcPts val="759"/>
              </a:spcBef>
              <a:tabLst/>
            </a:pP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</a:t>
            </a:r>
            <a:r>
              <a:rPr sz="2500" kern="0" spc="-2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有急性损害因素的</a:t>
            </a:r>
            <a:r>
              <a:rPr sz="2500" b="1" kern="0" spc="0" dirty="0">
                <a:solidFill>
                  <a:srgbClr val="20504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上岗前</a:t>
            </a:r>
            <a:r>
              <a:rPr sz="2500" kern="0" spc="-350" dirty="0">
                <a:solidFill>
                  <a:srgbClr val="20504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检查</a:t>
            </a:r>
            <a:endParaRPr sz="25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10000"/>
              </a:lnSpc>
              <a:tabLst/>
            </a:pPr>
            <a:endParaRPr sz="8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7000"/>
              </a:lnSpc>
              <a:spcBef>
                <a:spcPts val="4"/>
              </a:spcBef>
              <a:tabLst/>
            </a:pPr>
            <a:r>
              <a:rPr sz="2500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</a:t>
            </a:r>
            <a:r>
              <a:rPr sz="2500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500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高风险特殊作业(电工、高处、职业驾驶)</a:t>
            </a:r>
            <a:endParaRPr sz="2500" dirty="0">
              <a:latin typeface="SimHei"/>
              <a:ea typeface="SimHei"/>
              <a:cs typeface="SimHei"/>
            </a:endParaRPr>
          </a:p>
        </p:txBody>
      </p:sp>
      <p:sp>
        <p:nvSpPr>
          <p:cNvPr id="58" name="textbox 58"/>
          <p:cNvSpPr/>
          <p:nvPr/>
        </p:nvSpPr>
        <p:spPr>
          <a:xfrm>
            <a:off x="1056230" y="893766"/>
            <a:ext cx="9329419" cy="70929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5000"/>
              </a:lnSpc>
              <a:spcBef>
                <a:spcPts val="1"/>
              </a:spcBef>
              <a:tabLst/>
            </a:pPr>
            <a:r>
              <a:rPr sz="4700" b="1" kern="0" spc="0" dirty="0">
                <a:solidFill>
                  <a:srgbClr val="203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强制性</a:t>
            </a:r>
            <a:r>
              <a:rPr sz="4700" b="1" kern="0" spc="0" dirty="0">
                <a:solidFill>
                  <a:srgbClr val="20305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vs</a:t>
            </a:r>
            <a:r>
              <a:rPr sz="4700" kern="0" spc="0" dirty="0">
                <a:solidFill>
                  <a:srgbClr val="20305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4700" b="1" kern="0" spc="0" dirty="0">
                <a:solidFill>
                  <a:srgbClr val="203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推荐性：合规操作的边界</a:t>
            </a:r>
            <a:endParaRPr sz="4700" dirty="0">
              <a:latin typeface="SimHei"/>
              <a:ea typeface="SimHei"/>
              <a:cs typeface="SimHei"/>
            </a:endParaRPr>
          </a:p>
        </p:txBody>
      </p:sp>
      <p:sp>
        <p:nvSpPr>
          <p:cNvPr id="60" name="textbox 60"/>
          <p:cNvSpPr/>
          <p:nvPr/>
        </p:nvSpPr>
        <p:spPr>
          <a:xfrm>
            <a:off x="9512332" y="4910528"/>
            <a:ext cx="6040120" cy="9848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81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4765" algn="l" rtl="0" eaLnBrk="0">
              <a:lnSpc>
                <a:spcPct val="98000"/>
              </a:lnSpc>
              <a:tabLst/>
            </a:pPr>
            <a:r>
              <a:rPr sz="25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</a:t>
            </a:r>
            <a:r>
              <a:rPr sz="2500" kern="0" spc="-2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5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仅有急性健康损害因</a:t>
            </a:r>
            <a:r>
              <a:rPr sz="25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素的</a:t>
            </a:r>
            <a:r>
              <a:rPr sz="2500" b="1" kern="0" spc="60" dirty="0">
                <a:solidFill>
                  <a:srgbClr val="205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在岗期间</a:t>
            </a:r>
            <a:r>
              <a:rPr sz="25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检查</a:t>
            </a:r>
            <a:endParaRPr sz="25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4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4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7000"/>
              </a:lnSpc>
              <a:tabLst/>
            </a:pPr>
            <a:r>
              <a:rPr sz="2500" kern="0" spc="1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●视屏作业</a:t>
            </a:r>
            <a:r>
              <a:rPr sz="2500" kern="0" spc="1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VDT</a:t>
            </a:r>
            <a:r>
              <a:rPr sz="2500" kern="0" spc="1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endParaRPr sz="2500" dirty="0">
              <a:latin typeface="SimSun"/>
              <a:ea typeface="SimSun"/>
              <a:cs typeface="SimSun"/>
            </a:endParaRPr>
          </a:p>
        </p:txBody>
      </p:sp>
      <p:sp>
        <p:nvSpPr>
          <p:cNvPr id="62" name="textbox 62"/>
          <p:cNvSpPr/>
          <p:nvPr/>
        </p:nvSpPr>
        <p:spPr>
          <a:xfrm>
            <a:off x="11106590" y="2856265"/>
            <a:ext cx="3744595" cy="10439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15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tabLst/>
            </a:pPr>
            <a:r>
              <a:rPr sz="3700" b="1" kern="0" spc="90" dirty="0">
                <a:solidFill>
                  <a:srgbClr val="203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推荐性执行</a:t>
            </a:r>
            <a:endParaRPr sz="3700" dirty="0">
              <a:latin typeface="SimHei"/>
              <a:ea typeface="SimHei"/>
              <a:cs typeface="SimHei"/>
            </a:endParaRPr>
          </a:p>
          <a:p>
            <a:pPr algn="r" rtl="0" eaLnBrk="0">
              <a:lnSpc>
                <a:spcPct val="83000"/>
              </a:lnSpc>
              <a:spcBef>
                <a:spcPts val="74"/>
              </a:spcBef>
              <a:tabLst/>
            </a:pPr>
            <a:r>
              <a:rPr sz="3700" b="1" kern="0" spc="-80" dirty="0">
                <a:solidFill>
                  <a:srgbClr val="204050">
                    <a:alpha val="100000"/>
                  </a:srgbClr>
                </a:solidFill>
                <a:latin typeface="Arial"/>
                <a:ea typeface="Arial"/>
                <a:cs typeface="Arial"/>
              </a:rPr>
              <a:t>(Recommende</a:t>
            </a:r>
            <a:r>
              <a:rPr sz="3700" b="1" kern="0" spc="-90" dirty="0">
                <a:solidFill>
                  <a:srgbClr val="204050">
                    <a:alpha val="100000"/>
                  </a:srgbClr>
                </a:solidFill>
                <a:latin typeface="Arial"/>
                <a:ea typeface="Arial"/>
                <a:cs typeface="Arial"/>
              </a:rPr>
              <a:t>d)</a:t>
            </a:r>
            <a:endParaRPr sz="3700" dirty="0">
              <a:latin typeface="Arial"/>
              <a:ea typeface="Arial"/>
              <a:cs typeface="Arial"/>
            </a:endParaRPr>
          </a:p>
        </p:txBody>
      </p:sp>
      <p:sp>
        <p:nvSpPr>
          <p:cNvPr id="64" name="textbox 64"/>
          <p:cNvSpPr/>
          <p:nvPr/>
        </p:nvSpPr>
        <p:spPr>
          <a:xfrm>
            <a:off x="3283467" y="2843586"/>
            <a:ext cx="2844800" cy="11010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215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tabLst/>
            </a:pPr>
            <a:r>
              <a:rPr sz="3700" b="1" kern="0" spc="90" dirty="0">
                <a:solidFill>
                  <a:srgbClr val="204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强制性执行</a:t>
            </a:r>
            <a:endParaRPr sz="3700" dirty="0">
              <a:latin typeface="SimHei"/>
              <a:ea typeface="SimHei"/>
              <a:cs typeface="SimHei"/>
            </a:endParaRPr>
          </a:p>
          <a:p>
            <a:pPr algn="r" rtl="0" eaLnBrk="0">
              <a:lnSpc>
                <a:spcPct val="83000"/>
              </a:lnSpc>
              <a:spcBef>
                <a:spcPts val="523"/>
              </a:spcBef>
              <a:tabLst/>
            </a:pPr>
            <a:r>
              <a:rPr sz="3700" b="1" kern="0" spc="10" dirty="0">
                <a:solidFill>
                  <a:srgbClr val="10204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3700" b="1" kern="0" spc="0" dirty="0">
                <a:solidFill>
                  <a:srgbClr val="102040">
                    <a:alpha val="100000"/>
                  </a:srgbClr>
                </a:solidFill>
                <a:latin typeface="Arial"/>
                <a:ea typeface="Arial"/>
                <a:cs typeface="Arial"/>
              </a:rPr>
              <a:t>Mandatory</a:t>
            </a:r>
            <a:r>
              <a:rPr sz="3700" b="1" kern="0" spc="10" dirty="0">
                <a:solidFill>
                  <a:srgbClr val="10204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sz="3700" dirty="0">
              <a:latin typeface="Arial"/>
              <a:ea typeface="Arial"/>
              <a:cs typeface="Arial"/>
            </a:endParaRPr>
          </a:p>
        </p:txBody>
      </p:sp>
      <p:pic>
        <p:nvPicPr>
          <p:cNvPr id="66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600204" y="2641567"/>
            <a:ext cx="1377919" cy="1282696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99518" y="2622547"/>
            <a:ext cx="1295436" cy="1314493"/>
          </a:xfrm>
          <a:prstGeom prst="rect">
            <a:avLst/>
          </a:prstGeom>
        </p:spPr>
      </p:pic>
      <p:sp>
        <p:nvSpPr>
          <p:cNvPr id="70" name="textbox 70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75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1000"/>
              </a:lnSpc>
              <a:tabLst/>
            </a:pP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400" b="1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Notebook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LM</a:t>
            </a:r>
            <a:endParaRPr sz="14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graphicFrame>
        <p:nvGraphicFramePr>
          <p:cNvPr id="74" name="table 74"/>
          <p:cNvGraphicFramePr>
            <a:graphicFrameLocks noGrp="1"/>
          </p:cNvGraphicFramePr>
          <p:nvPr/>
        </p:nvGraphicFramePr>
        <p:xfrm>
          <a:off x="1031881" y="2136764"/>
          <a:ext cx="15372715" cy="5111750"/>
        </p:xfrm>
        <a:graphic>
          <a:graphicData uri="http://schemas.openxmlformats.org/drawingml/2006/table">
            <a:tbl>
              <a:tblPr/>
              <a:tblGrid>
                <a:gridCol w="7667625"/>
                <a:gridCol w="7705090"/>
              </a:tblGrid>
              <a:tr h="7715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8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263139" algn="l" rtl="0" eaLnBrk="0">
                        <a:lnSpc>
                          <a:spcPct val="96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3200" b="1" kern="0" spc="-1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</a:t>
                      </a:r>
                      <a:r>
                        <a:rPr sz="3200" kern="0" spc="-6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3200" b="1" kern="0" spc="-1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0</a:t>
                      </a:r>
                      <a:r>
                        <a:rPr sz="3200" kern="0" spc="-4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3200" b="1" kern="0" spc="-1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1</a:t>
                      </a:r>
                      <a:r>
                        <a:rPr sz="3200" kern="0" spc="-7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3200" b="1" kern="0" spc="-1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4</a:t>
                      </a:r>
                      <a:r>
                        <a:rPr sz="3200" kern="0" spc="-3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3200" b="1" kern="0" spc="-1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旧</a:t>
                      </a:r>
                      <a:r>
                        <a:rPr sz="3200" kern="0" spc="-6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3200" b="1" kern="0" spc="-1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版</a:t>
                      </a:r>
                      <a:r>
                        <a:rPr sz="3200" kern="0" spc="-6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3200" b="1" kern="0" spc="-1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结</a:t>
                      </a:r>
                      <a:r>
                        <a:rPr sz="3200" kern="0" spc="-6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3200" b="1" kern="0" spc="-1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论</a:t>
                      </a:r>
                      <a:endParaRPr sz="32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8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317114" algn="l" rtl="0" eaLnBrk="0">
                        <a:lnSpc>
                          <a:spcPct val="96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3200" b="1" kern="0" spc="-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</a:t>
                      </a:r>
                      <a:r>
                        <a:rPr sz="3200" kern="0" spc="-6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3200" b="1" kern="0" spc="-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0</a:t>
                      </a:r>
                      <a:r>
                        <a:rPr sz="3200" kern="0" spc="-6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3200" b="1" kern="0" spc="-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</a:t>
                      </a:r>
                      <a:r>
                        <a:rPr sz="3200" kern="0" spc="-6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3200" b="1" kern="0" spc="-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5</a:t>
                      </a:r>
                      <a:r>
                        <a:rPr sz="3200" kern="0" spc="-7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3200" b="1" kern="0" spc="-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新</a:t>
                      </a:r>
                      <a:r>
                        <a:rPr sz="3200" kern="0" spc="-70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3200" b="1" kern="0" spc="-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版</a:t>
                      </a:r>
                      <a:r>
                        <a:rPr sz="3200" kern="0" spc="-6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3200" b="1" kern="0" spc="-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结</a:t>
                      </a:r>
                      <a:r>
                        <a:rPr sz="3200" kern="0" spc="-69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3200" b="1" kern="0" spc="-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论</a:t>
                      </a:r>
                      <a:endParaRPr sz="32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99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599689" algn="l" rtl="0" eaLnBrk="0">
                        <a:lnSpc>
                          <a:spcPct val="96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3200" b="1" kern="0" spc="40" dirty="0">
                          <a:solidFill>
                            <a:srgbClr val="40608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目前未见异常</a:t>
                      </a:r>
                      <a:endParaRPr sz="32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939164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3200" b="1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1.</a:t>
                      </a:r>
                      <a:r>
                        <a:rPr sz="3200" kern="0" spc="-7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3200" b="1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目前未见异常</a:t>
                      </a:r>
                      <a:endParaRPr sz="3200" dirty="0">
                        <a:latin typeface="SimSun"/>
                        <a:ea typeface="SimSun"/>
                        <a:cs typeface="SimSun"/>
                      </a:endParaRPr>
                    </a:p>
                    <a:p>
                      <a:pPr marL="933450" algn="l" rtl="0" eaLnBrk="0">
                        <a:lnSpc>
                          <a:spcPct val="94000"/>
                        </a:lnSpc>
                        <a:spcBef>
                          <a:spcPts val="268"/>
                        </a:spcBef>
                        <a:tabLst/>
                      </a:pPr>
                      <a:r>
                        <a:rPr sz="3200" kern="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指标均在正常范围</a:t>
                      </a:r>
                      <a:endParaRPr sz="32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55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634740" algn="l" rtl="0" eaLnBrk="0">
                        <a:lnSpc>
                          <a:spcPct val="96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3200" b="1" kern="0" spc="-30" dirty="0">
                          <a:solidFill>
                            <a:srgbClr val="50505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复</a:t>
                      </a:r>
                      <a:endParaRPr sz="32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7700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sz="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939164" algn="l" rtl="0" eaLnBrk="0">
                        <a:lnSpc>
                          <a:spcPct val="96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3200" b="1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2.疑似职业病</a:t>
                      </a:r>
                      <a:endParaRPr sz="3200" dirty="0">
                        <a:latin typeface="SimSun"/>
                        <a:ea typeface="SimSun"/>
                        <a:cs typeface="SimSun"/>
                      </a:endParaRPr>
                    </a:p>
                    <a:p>
                      <a:pPr marL="926464" algn="l" rtl="0" eaLnBrk="0">
                        <a:lnSpc>
                          <a:spcPct val="95000"/>
                        </a:lnSpc>
                        <a:spcBef>
                          <a:spcPts val="129"/>
                        </a:spcBef>
                        <a:tabLst/>
                      </a:pPr>
                      <a:r>
                        <a:rPr sz="3200" b="1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需出具告知书，建议进</a:t>
                      </a:r>
                      <a:r>
                        <a:rPr sz="3200" b="1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一步诊断</a:t>
                      </a:r>
                      <a:endParaRPr sz="32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150"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59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809239" algn="l" rtl="0" eaLnBrk="0">
                        <a:lnSpc>
                          <a:spcPct val="96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3200" b="1" kern="0" spc="50" dirty="0">
                          <a:solidFill>
                            <a:srgbClr val="40508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疑似职业病</a:t>
                      </a:r>
                      <a:endParaRPr sz="32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800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14000"/>
                        </a:lnSpc>
                        <a:tabLst/>
                      </a:pPr>
                      <a:endParaRPr sz="5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939164" algn="l" rtl="0" eaLnBrk="0">
                        <a:lnSpc>
                          <a:spcPct val="96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3200" b="1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3.职业禁忌证</a:t>
                      </a:r>
                      <a:endParaRPr sz="3200" dirty="0">
                        <a:latin typeface="SimSun"/>
                        <a:ea typeface="SimSun"/>
                        <a:cs typeface="SimSun"/>
                      </a:endParaRPr>
                    </a:p>
                    <a:p>
                      <a:pPr marL="939164" algn="l" rtl="0" eaLnBrk="0">
                        <a:lnSpc>
                          <a:spcPct val="94000"/>
                        </a:lnSpc>
                        <a:spcBef>
                          <a:spcPts val="468"/>
                        </a:spcBef>
                        <a:tabLst/>
                      </a:pPr>
                      <a:r>
                        <a:rPr sz="3200" b="1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需明确对应危害因素及具体疾病</a:t>
                      </a:r>
                      <a:endParaRPr sz="32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7700"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57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809239" algn="l" rtl="0" eaLnBrk="0">
                        <a:lnSpc>
                          <a:spcPct val="96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3200" b="1" kern="0" spc="40" dirty="0">
                          <a:solidFill>
                            <a:srgbClr val="40507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职业禁忌证</a:t>
                      </a:r>
                      <a:endParaRPr sz="32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250"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sz="6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939164" algn="l" rtl="0" eaLnBrk="0">
                        <a:lnSpc>
                          <a:spcPct val="96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3200" b="1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4.其他疾病或异常</a:t>
                      </a:r>
                      <a:endParaRPr sz="3200" dirty="0">
                        <a:latin typeface="SimSun"/>
                        <a:ea typeface="SimSun"/>
                        <a:cs typeface="SimSun"/>
                      </a:endParaRPr>
                    </a:p>
                    <a:p>
                      <a:pPr marL="939164" algn="l" rtl="0" eaLnBrk="0">
                        <a:lnSpc>
                          <a:spcPct val="94000"/>
                        </a:lnSpc>
                        <a:spcBef>
                          <a:spcPts val="443"/>
                        </a:spcBef>
                        <a:tabLst/>
                      </a:pPr>
                      <a:r>
                        <a:rPr sz="3200" b="1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除目标疾病外的其他健康问</a:t>
                      </a:r>
                      <a:r>
                        <a:rPr sz="3200" b="1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题</a:t>
                      </a:r>
                      <a:endParaRPr sz="32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67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5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3425190" algn="l" rtl="0" eaLnBrk="0">
                        <a:lnSpc>
                          <a:spcPct val="96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3200" b="1" kern="0" spc="40" dirty="0">
                          <a:solidFill>
                            <a:srgbClr val="40609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其他</a:t>
                      </a:r>
                      <a:endParaRPr sz="3200" dirty="0">
                        <a:latin typeface="SimSun"/>
                        <a:ea typeface="SimSun"/>
                        <a:cs typeface="SimSun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" name="group 2"/>
          <p:cNvGrpSpPr/>
          <p:nvPr/>
        </p:nvGrpSpPr>
        <p:grpSpPr>
          <a:xfrm rot="21600000">
            <a:off x="1098490" y="7759671"/>
            <a:ext cx="15284508" cy="952536"/>
            <a:chOff x="0" y="0"/>
            <a:chExt cx="15284508" cy="952536"/>
          </a:xfrm>
        </p:grpSpPr>
        <p:pic>
          <p:nvPicPr>
            <p:cNvPr id="76" name="picture 7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5284508" cy="952536"/>
            </a:xfrm>
            <a:prstGeom prst="rect">
              <a:avLst/>
            </a:prstGeom>
          </p:spPr>
        </p:pic>
        <p:sp>
          <p:nvSpPr>
            <p:cNvPr id="78" name="textbox 78"/>
            <p:cNvSpPr/>
            <p:nvPr/>
          </p:nvSpPr>
          <p:spPr>
            <a:xfrm>
              <a:off x="-12700" y="-12700"/>
              <a:ext cx="15310485" cy="101409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3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2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672465" algn="l" rtl="0" eaLnBrk="0">
                <a:lnSpc>
                  <a:spcPct val="92000"/>
                </a:lnSpc>
                <a:spcBef>
                  <a:spcPts val="5"/>
                </a:spcBef>
                <a:tabLst/>
              </a:pPr>
              <a:r>
                <a:rPr sz="3200" b="1" kern="0" spc="6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注意：复查/补充检查应在总结报告出具前完成，不再作为最终结论的一种</a:t>
              </a:r>
              <a:r>
                <a:rPr sz="3200" kern="0" spc="6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。</a:t>
              </a:r>
              <a:endParaRPr sz="3200" dirty="0">
                <a:latin typeface="SimHei"/>
                <a:ea typeface="SimHei"/>
                <a:cs typeface="SimHei"/>
              </a:endParaRPr>
            </a:p>
          </p:txBody>
        </p:sp>
      </p:grpSp>
      <p:sp>
        <p:nvSpPr>
          <p:cNvPr id="80" name="textbox 80"/>
          <p:cNvSpPr/>
          <p:nvPr/>
        </p:nvSpPr>
        <p:spPr>
          <a:xfrm>
            <a:off x="1037001" y="906228"/>
            <a:ext cx="8738234" cy="6946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5000"/>
              </a:lnSpc>
              <a:tabLst/>
            </a:pPr>
            <a:r>
              <a:rPr sz="4600" b="1" kern="0" spc="110" dirty="0">
                <a:solidFill>
                  <a:srgbClr val="203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结论判定的演变：删除“复查”</a:t>
            </a:r>
            <a:endParaRPr sz="4600" dirty="0">
              <a:latin typeface="SimHei"/>
              <a:ea typeface="SimHei"/>
              <a:cs typeface="SimHei"/>
            </a:endParaRPr>
          </a:p>
        </p:txBody>
      </p:sp>
      <p:sp>
        <p:nvSpPr>
          <p:cNvPr id="82" name="textbox 82"/>
          <p:cNvSpPr/>
          <p:nvPr/>
        </p:nvSpPr>
        <p:spPr>
          <a:xfrm>
            <a:off x="1104839" y="9214546"/>
            <a:ext cx="3627754" cy="3371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453"/>
              </a:lnSpc>
              <a:tabLst/>
            </a:pP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[引用：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GBZ</a:t>
            </a:r>
            <a:r>
              <a:rPr sz="1800" kern="0" spc="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188-2025</a:t>
            </a:r>
            <a:r>
              <a:rPr sz="18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条款4.8.2.2]</a:t>
            </a:r>
            <a:endParaRPr sz="1800" dirty="0">
              <a:latin typeface="SimHei"/>
              <a:ea typeface="SimHei"/>
              <a:cs typeface="SimHei"/>
            </a:endParaRPr>
          </a:p>
        </p:txBody>
      </p:sp>
      <p:sp>
        <p:nvSpPr>
          <p:cNvPr id="84" name="textbox 84"/>
          <p:cNvSpPr/>
          <p:nvPr/>
        </p:nvSpPr>
        <p:spPr>
          <a:xfrm>
            <a:off x="16097336" y="9476351"/>
            <a:ext cx="1278889" cy="1974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75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1000"/>
              </a:lnSpc>
              <a:tabLst/>
            </a:pP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400" b="1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Notebook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LM</a:t>
            </a:r>
            <a:endParaRPr sz="14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88" name="textbox 88"/>
          <p:cNvSpPr/>
          <p:nvPr/>
        </p:nvSpPr>
        <p:spPr>
          <a:xfrm>
            <a:off x="1339880" y="3635556"/>
            <a:ext cx="4239259" cy="44526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5006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097914" algn="l" rtl="0" eaLnBrk="0">
              <a:lnSpc>
                <a:spcPct val="81000"/>
              </a:lnSpc>
              <a:tabLst/>
            </a:pPr>
            <a:r>
              <a:rPr sz="13600" b="1" kern="0" spc="-260" dirty="0">
                <a:solidFill>
                  <a:srgbClr val="204050">
                    <a:alpha val="100000"/>
                  </a:srgbClr>
                </a:solidFill>
                <a:latin typeface="Arial"/>
                <a:ea typeface="Arial"/>
                <a:cs typeface="Arial"/>
              </a:rPr>
              <a:t>Pb</a:t>
            </a:r>
            <a:endParaRPr sz="13600" dirty="0">
              <a:latin typeface="Arial"/>
              <a:ea typeface="Arial"/>
              <a:cs typeface="Arial"/>
            </a:endParaRPr>
          </a:p>
          <a:p>
            <a:pPr marL="172085" algn="l" rtl="0" eaLnBrk="0">
              <a:lnSpc>
                <a:spcPct val="96000"/>
              </a:lnSpc>
              <a:spcBef>
                <a:spcPts val="1802"/>
              </a:spcBef>
              <a:tabLst/>
            </a:pPr>
            <a:r>
              <a:rPr sz="3900" b="1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铅及其无机化合物</a:t>
            </a:r>
            <a:endParaRPr sz="39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4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4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8415" algn="l" rtl="0" eaLnBrk="0">
              <a:lnSpc>
                <a:spcPct val="96000"/>
              </a:lnSpc>
              <a:spcBef>
                <a:spcPts val="840"/>
              </a:spcBef>
              <a:tabLst/>
            </a:pPr>
            <a:r>
              <a:rPr sz="28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</a:t>
            </a:r>
            <a:r>
              <a:rPr sz="2800" kern="0" spc="-4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8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血铅&lt;1.9μ</a:t>
            </a:r>
            <a:r>
              <a:rPr sz="28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mol/L→</a:t>
            </a:r>
            <a:r>
              <a:rPr sz="2800" kern="0" spc="-10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8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 </a:t>
            </a:r>
            <a:r>
              <a:rPr sz="28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年</a:t>
            </a:r>
            <a:endParaRPr sz="28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6000"/>
              </a:lnSpc>
              <a:tabLst/>
            </a:pPr>
            <a:endParaRPr sz="800" dirty="0">
              <a:latin typeface="Arial"/>
              <a:ea typeface="Arial"/>
              <a:cs typeface="Arial"/>
            </a:endParaRPr>
          </a:p>
          <a:p>
            <a:pPr marL="347345" indent="-335279" algn="l" rtl="0" eaLnBrk="0">
              <a:lnSpc>
                <a:spcPct val="102000"/>
              </a:lnSpc>
              <a:spcBef>
                <a:spcPts val="5"/>
              </a:spcBef>
              <a:tabLst/>
            </a:pPr>
            <a:r>
              <a:rPr sz="28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</a:t>
            </a:r>
            <a:r>
              <a:rPr sz="2800" kern="0" spc="-3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800" b="1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血铅1.9~2.9μ</a:t>
            </a:r>
            <a:r>
              <a:rPr sz="2800" b="1" kern="0" spc="-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mol/L→</a:t>
            </a:r>
            <a:r>
              <a:rPr sz="28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800" b="1" kern="0" spc="1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3个月(复查)</a:t>
            </a:r>
            <a:endParaRPr sz="2800" dirty="0">
              <a:latin typeface="SimHei"/>
              <a:ea typeface="SimHei"/>
              <a:cs typeface="SimHei"/>
            </a:endParaRPr>
          </a:p>
        </p:txBody>
      </p:sp>
      <p:sp>
        <p:nvSpPr>
          <p:cNvPr id="90" name="textbox 90"/>
          <p:cNvSpPr/>
          <p:nvPr/>
        </p:nvSpPr>
        <p:spPr>
          <a:xfrm>
            <a:off x="11804729" y="3880275"/>
            <a:ext cx="4314825" cy="41668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34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72415" algn="l" rtl="0" eaLnBrk="0">
              <a:lnSpc>
                <a:spcPct val="69000"/>
              </a:lnSpc>
              <a:tabLst/>
            </a:pPr>
            <a:r>
              <a:rPr sz="15400" b="1" kern="0" spc="-520" dirty="0">
                <a:solidFill>
                  <a:srgbClr val="20405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C₆H₆</a:t>
            </a:r>
            <a:endParaRPr sz="15400" dirty="0">
              <a:latin typeface="Times New Roman"/>
              <a:ea typeface="Times New Roman"/>
              <a:cs typeface="Times New Roman"/>
            </a:endParaRPr>
          </a:p>
          <a:p>
            <a:pPr marL="1878964" algn="l" rtl="0" eaLnBrk="0">
              <a:lnSpc>
                <a:spcPct val="97000"/>
              </a:lnSpc>
              <a:spcBef>
                <a:spcPts val="23"/>
              </a:spcBef>
              <a:tabLst/>
            </a:pPr>
            <a:r>
              <a:rPr sz="43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苯</a:t>
            </a:r>
            <a:endParaRPr sz="43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2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8000"/>
              </a:lnSpc>
              <a:spcBef>
                <a:spcPts val="846"/>
              </a:spcBef>
              <a:tabLst/>
            </a:pPr>
            <a:r>
              <a:rPr sz="2800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●常规周期→</a:t>
            </a:r>
            <a:r>
              <a:rPr sz="2800" kern="0" spc="-10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800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1年</a:t>
            </a:r>
            <a:endParaRPr sz="28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800" dirty="0">
              <a:latin typeface="Arial"/>
              <a:ea typeface="Arial"/>
              <a:cs typeface="Arial"/>
            </a:endParaRPr>
          </a:p>
          <a:p>
            <a:pPr marL="342265" indent="-329565" algn="l" rtl="0" eaLnBrk="0">
              <a:lnSpc>
                <a:spcPct val="100000"/>
              </a:lnSpc>
              <a:spcBef>
                <a:spcPts val="7"/>
              </a:spcBef>
              <a:tabLst/>
            </a:pPr>
            <a:r>
              <a:rPr sz="2800" kern="0" spc="-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</a:t>
            </a:r>
            <a:r>
              <a:rPr sz="2800" kern="0" spc="-5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800" kern="0" spc="-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复查要求→异常者每周复</a:t>
            </a:r>
            <a:r>
              <a:rPr sz="28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8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查1次，连续2次</a:t>
            </a:r>
            <a:endParaRPr sz="2800" dirty="0">
              <a:latin typeface="SimHei"/>
              <a:ea typeface="SimHei"/>
              <a:cs typeface="SimHei"/>
            </a:endParaRPr>
          </a:p>
        </p:txBody>
      </p:sp>
      <p:sp>
        <p:nvSpPr>
          <p:cNvPr id="92" name="textbox 92"/>
          <p:cNvSpPr/>
          <p:nvPr/>
        </p:nvSpPr>
        <p:spPr>
          <a:xfrm>
            <a:off x="6521453" y="3581062"/>
            <a:ext cx="4443095" cy="40201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52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990600" algn="l" rtl="0" eaLnBrk="0">
              <a:lnSpc>
                <a:spcPct val="80000"/>
              </a:lnSpc>
              <a:spcBef>
                <a:spcPts val="1"/>
              </a:spcBef>
              <a:tabLst/>
            </a:pPr>
            <a:r>
              <a:rPr sz="14800" b="1" kern="0" spc="-310" dirty="0">
                <a:solidFill>
                  <a:srgbClr val="203040">
                    <a:alpha val="100000"/>
                  </a:srgbClr>
                </a:solidFill>
                <a:latin typeface="Arial"/>
                <a:ea typeface="Arial"/>
                <a:cs typeface="Arial"/>
              </a:rPr>
              <a:t>Hg</a:t>
            </a:r>
            <a:endParaRPr sz="14800" dirty="0">
              <a:latin typeface="Arial"/>
              <a:ea typeface="Arial"/>
              <a:cs typeface="Arial"/>
            </a:endParaRPr>
          </a:p>
          <a:p>
            <a:pPr marL="210184" algn="l" rtl="0" eaLnBrk="0">
              <a:lnSpc>
                <a:spcPct val="96000"/>
              </a:lnSpc>
              <a:spcBef>
                <a:spcPts val="1219"/>
              </a:spcBef>
              <a:tabLst/>
            </a:pPr>
            <a:r>
              <a:rPr sz="3900" b="1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汞及其无机化合物</a:t>
            </a:r>
            <a:endParaRPr sz="39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2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8415" algn="l" rtl="0" eaLnBrk="0">
              <a:lnSpc>
                <a:spcPct val="97000"/>
              </a:lnSpc>
              <a:spcBef>
                <a:spcPts val="850"/>
              </a:spcBef>
              <a:tabLst/>
            </a:pPr>
            <a:r>
              <a:rPr sz="2800" kern="0" spc="-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</a:t>
            </a:r>
            <a:r>
              <a:rPr sz="2800" kern="0" spc="-5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800" kern="0" spc="-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作业分级</a:t>
            </a:r>
            <a:r>
              <a:rPr sz="2800" kern="0" spc="-3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800" kern="0" spc="-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</a:t>
            </a:r>
            <a:r>
              <a:rPr sz="2800" kern="0" spc="-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级及以上</a:t>
            </a:r>
            <a:r>
              <a:rPr sz="2800" kern="0" spc="-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→</a:t>
            </a:r>
            <a:r>
              <a:rPr sz="2800" kern="0" spc="-10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800" kern="0" spc="-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1年</a:t>
            </a:r>
            <a:endParaRPr sz="28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8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7000"/>
              </a:lnSpc>
              <a:spcBef>
                <a:spcPts val="2"/>
              </a:spcBef>
              <a:tabLst/>
            </a:pPr>
            <a:r>
              <a:rPr sz="2800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</a:t>
            </a:r>
            <a:r>
              <a:rPr sz="2800" kern="0" spc="-4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800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作业分级</a:t>
            </a:r>
            <a:r>
              <a:rPr sz="2800" kern="0" spc="-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l</a:t>
            </a:r>
            <a:r>
              <a:rPr sz="2800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级及以下→2年</a:t>
            </a:r>
            <a:endParaRPr sz="2800" dirty="0">
              <a:latin typeface="SimHei"/>
              <a:ea typeface="SimHei"/>
              <a:cs typeface="SimHei"/>
            </a:endParaRPr>
          </a:p>
        </p:txBody>
      </p:sp>
      <p:sp>
        <p:nvSpPr>
          <p:cNvPr id="94" name="textbox 94"/>
          <p:cNvSpPr/>
          <p:nvPr/>
        </p:nvSpPr>
        <p:spPr>
          <a:xfrm>
            <a:off x="1031527" y="888282"/>
            <a:ext cx="7889875" cy="759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43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tabLst/>
            </a:pPr>
            <a:r>
              <a:rPr sz="5000" b="1" kern="0" spc="130" dirty="0">
                <a:solidFill>
                  <a:srgbClr val="20304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重点化学因素监护周期速查</a:t>
            </a:r>
            <a:endParaRPr sz="5000" dirty="0">
              <a:latin typeface="SimHei"/>
              <a:ea typeface="SimHei"/>
              <a:cs typeface="SimHei"/>
            </a:endParaRPr>
          </a:p>
        </p:txBody>
      </p:sp>
      <p:sp>
        <p:nvSpPr>
          <p:cNvPr id="96" name="textbox 96"/>
          <p:cNvSpPr/>
          <p:nvPr/>
        </p:nvSpPr>
        <p:spPr>
          <a:xfrm>
            <a:off x="1104839" y="9181861"/>
            <a:ext cx="4456429" cy="3632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657"/>
              </a:lnSpc>
              <a:tabLst/>
            </a:pPr>
            <a:r>
              <a:rPr sz="1900" kern="0" spc="10" dirty="0">
                <a:solidFill>
                  <a:srgbClr val="000000">
                    <a:alpha val="100000"/>
                  </a:srgbClr>
                </a:solidFill>
                <a:latin typeface="LiSu"/>
                <a:ea typeface="LiSu"/>
                <a:cs typeface="LiSu"/>
              </a:rPr>
              <a:t>引用：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GBZ</a:t>
            </a:r>
            <a:r>
              <a:rPr sz="1900" kern="0" spc="1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188-2025</a:t>
            </a:r>
            <a:r>
              <a:rPr sz="1900" kern="0" spc="-3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10" dirty="0">
                <a:solidFill>
                  <a:srgbClr val="000000">
                    <a:alpha val="100000"/>
                  </a:srgbClr>
                </a:solidFill>
                <a:latin typeface="LiSu"/>
                <a:ea typeface="LiSu"/>
                <a:cs typeface="LiSu"/>
              </a:rPr>
              <a:t>条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LiSu"/>
                <a:ea typeface="LiSu"/>
                <a:cs typeface="LiSu"/>
              </a:rPr>
              <a:t>款5.1,5.3,5.19]</a:t>
            </a:r>
            <a:endParaRPr sz="1900" dirty="0">
              <a:latin typeface="LiSu"/>
              <a:ea typeface="LiSu"/>
              <a:cs typeface="LiSu"/>
            </a:endParaRPr>
          </a:p>
        </p:txBody>
      </p:sp>
      <p:sp>
        <p:nvSpPr>
          <p:cNvPr id="98" name="textbox 98"/>
          <p:cNvSpPr/>
          <p:nvPr/>
        </p:nvSpPr>
        <p:spPr>
          <a:xfrm>
            <a:off x="16097336" y="9481038"/>
            <a:ext cx="1264285" cy="1898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97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3000"/>
              </a:lnSpc>
              <a:tabLst/>
            </a:pPr>
            <a:r>
              <a:rPr sz="13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3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NotebookLM</a:t>
            </a:r>
            <a:endParaRPr sz="13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02" name="textbox 102"/>
          <p:cNvSpPr/>
          <p:nvPr/>
        </p:nvSpPr>
        <p:spPr>
          <a:xfrm>
            <a:off x="2546368" y="2673752"/>
            <a:ext cx="9608184" cy="57677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95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7779" algn="l" rtl="0" eaLnBrk="0">
              <a:lnSpc>
                <a:spcPct val="91000"/>
              </a:lnSpc>
              <a:tabLst/>
            </a:pPr>
            <a:r>
              <a:rPr sz="2900" b="1" kern="0" spc="-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甲</a:t>
            </a:r>
            <a:r>
              <a:rPr sz="2900" kern="0" spc="-3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900" b="1" kern="0" spc="-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苯</a:t>
            </a:r>
            <a:r>
              <a:rPr sz="2900" kern="0" spc="-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900" b="1" kern="0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(Toluene)  </a:t>
            </a:r>
            <a:r>
              <a:rPr sz="2900" b="1" kern="0" spc="-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9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-</a:t>
            </a:r>
            <a:r>
              <a:rPr sz="2900" kern="0" spc="-5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9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禁忌证包含中枢神经系统器质性疾病。</a:t>
            </a:r>
            <a:endParaRPr sz="29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1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indent="5080" algn="l" rtl="0" eaLnBrk="0">
              <a:lnSpc>
                <a:spcPct val="106000"/>
              </a:lnSpc>
              <a:spcBef>
                <a:spcPts val="940"/>
              </a:spcBef>
              <a:tabLst/>
            </a:pPr>
            <a:r>
              <a:rPr sz="3100" b="1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环氧乙烷</a:t>
            </a:r>
            <a:r>
              <a:rPr sz="31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100" b="1" kern="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(Ethylene   Oxide)</a:t>
            </a:r>
            <a:r>
              <a:rPr sz="3100" b="1" kern="0" spc="2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1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-</a:t>
            </a:r>
            <a:r>
              <a:rPr sz="3100" kern="0" spc="-6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1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关注周围神经病，必检</a:t>
            </a:r>
            <a:r>
              <a:rPr sz="31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29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检神经-肌电图。</a:t>
            </a:r>
            <a:endParaRPr sz="29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7779" algn="l" rtl="0" eaLnBrk="0">
              <a:lnSpc>
                <a:spcPct val="91000"/>
              </a:lnSpc>
              <a:spcBef>
                <a:spcPts val="879"/>
              </a:spcBef>
              <a:tabLst/>
            </a:pPr>
            <a:r>
              <a:rPr sz="2900" b="1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溴丙烷</a:t>
            </a:r>
            <a:r>
              <a:rPr sz="29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900" b="1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(Bromopropane)      </a:t>
            </a:r>
            <a:r>
              <a:rPr sz="29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-</a:t>
            </a:r>
            <a:r>
              <a:rPr sz="2900" kern="0" spc="-6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9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重点检查</a:t>
            </a:r>
            <a:r>
              <a:rPr sz="2900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神经系统。</a:t>
            </a:r>
            <a:endParaRPr sz="29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7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690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indent="5080" algn="l" rtl="0" eaLnBrk="0">
              <a:lnSpc>
                <a:spcPct val="110000"/>
              </a:lnSpc>
              <a:tabLst/>
            </a:pPr>
            <a:r>
              <a:rPr sz="2900" b="1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碘甲烷</a:t>
            </a:r>
            <a:r>
              <a:rPr sz="29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900" b="1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29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Methyl</a:t>
            </a:r>
            <a:r>
              <a:rPr sz="2900" b="1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</a:t>
            </a:r>
            <a:r>
              <a:rPr sz="29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lodide</a:t>
            </a:r>
            <a:r>
              <a:rPr sz="2900" b="1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r>
              <a:rPr sz="2900" b="1" kern="0" spc="3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9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-</a:t>
            </a:r>
            <a:r>
              <a:rPr sz="2900" kern="0" spc="-6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9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侧重应急检查，关</a:t>
            </a:r>
            <a:r>
              <a:rPr sz="29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注中枢神</a:t>
            </a: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9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经及皮肤灼伤。</a:t>
            </a:r>
            <a:endParaRPr sz="2900" dirty="0">
              <a:latin typeface="SimHei"/>
              <a:ea typeface="SimHei"/>
              <a:cs typeface="SimHei"/>
            </a:endParaRPr>
          </a:p>
        </p:txBody>
      </p:sp>
      <p:grpSp>
        <p:nvGrpSpPr>
          <p:cNvPr id="4" name="group 4"/>
          <p:cNvGrpSpPr/>
          <p:nvPr/>
        </p:nvGrpSpPr>
        <p:grpSpPr>
          <a:xfrm rot="21600000">
            <a:off x="1047812" y="2165396"/>
            <a:ext cx="1327066" cy="6394362"/>
            <a:chOff x="0" y="0"/>
            <a:chExt cx="1327066" cy="6394362"/>
          </a:xfrm>
        </p:grpSpPr>
        <p:pic>
          <p:nvPicPr>
            <p:cNvPr id="104" name="picture 10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327066" cy="6394362"/>
            </a:xfrm>
            <a:prstGeom prst="rect">
              <a:avLst/>
            </a:prstGeom>
          </p:spPr>
        </p:pic>
        <p:sp>
          <p:nvSpPr>
            <p:cNvPr id="106" name="textbox 106"/>
            <p:cNvSpPr/>
            <p:nvPr/>
          </p:nvSpPr>
          <p:spPr>
            <a:xfrm>
              <a:off x="-12700" y="-12700"/>
              <a:ext cx="1352550" cy="652653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3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2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7420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272415" algn="l" rtl="0" eaLnBrk="0">
                <a:lnSpc>
                  <a:spcPct val="96000"/>
                </a:lnSpc>
                <a:tabLst/>
              </a:pPr>
              <a:r>
                <a:rPr sz="6400" kern="0" spc="-1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新</a:t>
              </a:r>
              <a:endParaRPr sz="6400" dirty="0">
                <a:latin typeface="SimHei"/>
                <a:ea typeface="SimHei"/>
                <a:cs typeface="SimHei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4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5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234315" algn="l" rtl="0" eaLnBrk="0">
                <a:lnSpc>
                  <a:spcPct val="96000"/>
                </a:lnSpc>
                <a:spcBef>
                  <a:spcPts val="1923"/>
                </a:spcBef>
                <a:tabLst/>
              </a:pPr>
              <a:r>
                <a:rPr sz="6400" kern="0" spc="-1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新</a:t>
              </a:r>
              <a:endParaRPr sz="6400" dirty="0">
                <a:latin typeface="SimHei"/>
                <a:ea typeface="SimHei"/>
                <a:cs typeface="SimHei"/>
              </a:endParaRPr>
            </a:p>
            <a:p>
              <a:pPr algn="l" rtl="0" eaLnBrk="0">
                <a:lnSpc>
                  <a:spcPct val="11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11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marL="234315" algn="l" rtl="0" eaLnBrk="0">
                <a:lnSpc>
                  <a:spcPct val="96000"/>
                </a:lnSpc>
                <a:spcBef>
                  <a:spcPts val="1932"/>
                </a:spcBef>
                <a:tabLst/>
              </a:pPr>
              <a:r>
                <a:rPr sz="6400" kern="0" spc="-1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新</a:t>
              </a:r>
              <a:endParaRPr sz="6400" dirty="0">
                <a:latin typeface="SimHei"/>
                <a:ea typeface="SimHei"/>
                <a:cs typeface="SimHei"/>
              </a:endParaRPr>
            </a:p>
            <a:p>
              <a:pPr algn="l" rtl="0" eaLnBrk="0">
                <a:lnSpc>
                  <a:spcPct val="108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8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9000"/>
                </a:lnSpc>
                <a:tabLst/>
              </a:pPr>
              <a:endParaRPr sz="10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100000"/>
                </a:lnSpc>
                <a:tabLst/>
              </a:pPr>
              <a:endParaRPr sz="1600" dirty="0">
                <a:latin typeface="Arial"/>
                <a:ea typeface="Arial"/>
                <a:cs typeface="Arial"/>
              </a:endParaRPr>
            </a:p>
            <a:p>
              <a:pPr algn="l" rtl="0" eaLnBrk="0">
                <a:lnSpc>
                  <a:spcPct val="7361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234315" algn="l" rtl="0" eaLnBrk="0">
                <a:lnSpc>
                  <a:spcPct val="96000"/>
                </a:lnSpc>
                <a:tabLst/>
              </a:pPr>
              <a:r>
                <a:rPr sz="6400" kern="0" spc="-10" dirty="0">
                  <a:solidFill>
                    <a:srgbClr val="FFFFFF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新</a:t>
              </a:r>
              <a:endParaRPr sz="6400" dirty="0">
                <a:latin typeface="SimHei"/>
                <a:ea typeface="SimHei"/>
                <a:cs typeface="SimHei"/>
              </a:endParaRPr>
            </a:p>
          </p:txBody>
        </p:sp>
      </p:grpSp>
      <p:sp>
        <p:nvSpPr>
          <p:cNvPr id="108" name="textbox 108"/>
          <p:cNvSpPr/>
          <p:nvPr/>
        </p:nvSpPr>
        <p:spPr>
          <a:xfrm>
            <a:off x="1006188" y="900963"/>
            <a:ext cx="9698355" cy="7594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943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6000"/>
              </a:lnSpc>
              <a:tabLst/>
            </a:pPr>
            <a:r>
              <a:rPr sz="5000" b="1" kern="0" spc="50" dirty="0">
                <a:solidFill>
                  <a:srgbClr val="20304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新增危害因素：有机溶剂与化合物</a:t>
            </a:r>
            <a:endParaRPr sz="5000" dirty="0">
              <a:latin typeface="SimHei"/>
              <a:ea typeface="SimHei"/>
              <a:cs typeface="SimHei"/>
            </a:endParaRPr>
          </a:p>
        </p:txBody>
      </p:sp>
      <p:sp>
        <p:nvSpPr>
          <p:cNvPr id="110" name="textbox 110"/>
          <p:cNvSpPr/>
          <p:nvPr/>
        </p:nvSpPr>
        <p:spPr>
          <a:xfrm>
            <a:off x="12725440" y="2139940"/>
            <a:ext cx="3689984" cy="1403350"/>
          </a:xfrm>
          <a:prstGeom prst="rect">
            <a:avLst/>
          </a:prstGeom>
          <a:solidFill>
            <a:srgbClr val="C2C9D1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8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616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15265" indent="25400" algn="l" rtl="0" eaLnBrk="0">
              <a:lnSpc>
                <a:spcPct val="104000"/>
              </a:lnSpc>
              <a:tabLst/>
            </a:pPr>
            <a:r>
              <a:rPr sz="31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已删除：甲苯二异</a:t>
            </a:r>
            <a:r>
              <a:rPr sz="31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31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氰酸酯</a:t>
            </a:r>
            <a:r>
              <a:rPr sz="3100" kern="0" spc="-4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100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(TDI)</a:t>
            </a:r>
            <a:endParaRPr sz="3100" dirty="0">
              <a:latin typeface="SimSun"/>
              <a:ea typeface="SimSun"/>
              <a:cs typeface="SimSun"/>
            </a:endParaRPr>
          </a:p>
        </p:txBody>
      </p:sp>
      <p:sp>
        <p:nvSpPr>
          <p:cNvPr id="112" name="textbox 112"/>
          <p:cNvSpPr/>
          <p:nvPr/>
        </p:nvSpPr>
        <p:spPr>
          <a:xfrm>
            <a:off x="1111304" y="9192906"/>
            <a:ext cx="4070984" cy="3632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657"/>
              </a:lnSpc>
              <a:tabLst/>
            </a:pPr>
            <a:r>
              <a:rPr sz="19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引用：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GBZ</a:t>
            </a:r>
            <a:r>
              <a:rPr sz="1900" kern="0" spc="1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188-2025</a:t>
            </a:r>
            <a:r>
              <a:rPr sz="19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条款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5.58-5.61]</a:t>
            </a:r>
            <a:endParaRPr sz="1900" dirty="0">
              <a:latin typeface="SimHei"/>
              <a:ea typeface="SimHei"/>
              <a:cs typeface="SimHei"/>
            </a:endParaRPr>
          </a:p>
        </p:txBody>
      </p:sp>
      <p:sp>
        <p:nvSpPr>
          <p:cNvPr id="114" name="textbox 114"/>
          <p:cNvSpPr/>
          <p:nvPr/>
        </p:nvSpPr>
        <p:spPr>
          <a:xfrm>
            <a:off x="16097336" y="9481038"/>
            <a:ext cx="1263650" cy="1898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97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3000"/>
              </a:lnSpc>
              <a:tabLst/>
            </a:pPr>
            <a:r>
              <a:rPr sz="1300" b="1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300" b="1" kern="0" spc="4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b="1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NotebookLM</a:t>
            </a:r>
            <a:endParaRPr sz="13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7475200" cy="9753600"/>
          </a:xfrm>
          <a:prstGeom prst="rect">
            <a:avLst/>
          </a:prstGeom>
        </p:spPr>
      </p:pic>
      <p:sp>
        <p:nvSpPr>
          <p:cNvPr id="118" name="textbox 118"/>
          <p:cNvSpPr/>
          <p:nvPr/>
        </p:nvSpPr>
        <p:spPr>
          <a:xfrm>
            <a:off x="1004372" y="545036"/>
            <a:ext cx="12290425" cy="57454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769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7000"/>
              </a:lnSpc>
              <a:tabLst/>
            </a:pPr>
            <a:r>
              <a:rPr sz="4000" b="1" kern="0" spc="40" dirty="0">
                <a:solidFill>
                  <a:srgbClr val="20407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致喘物与致癌物：特</a:t>
            </a:r>
            <a:r>
              <a:rPr sz="4000" b="1" kern="0" spc="30" dirty="0">
                <a:solidFill>
                  <a:srgbClr val="20407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殊监护要求</a:t>
            </a:r>
            <a:endParaRPr sz="40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5605145" algn="l" rtl="0" eaLnBrk="0">
              <a:lnSpc>
                <a:spcPct val="96000"/>
              </a:lnSpc>
              <a:spcBef>
                <a:spcPts val="1000"/>
              </a:spcBef>
              <a:tabLst/>
            </a:pPr>
            <a:r>
              <a:rPr sz="3300" b="1" kern="0" spc="-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致喘物/致敏物检查频率</a:t>
            </a:r>
            <a:endParaRPr sz="33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9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3224529" algn="l" rtl="0" eaLnBrk="0">
              <a:lnSpc>
                <a:spcPts val="3019"/>
              </a:lnSpc>
              <a:spcBef>
                <a:spcPts val="760"/>
              </a:spcBef>
              <a:tabLst/>
            </a:pPr>
            <a:r>
              <a:rPr sz="2500" kern="0" spc="-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每半年1次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     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                    </a:t>
            </a:r>
            <a:r>
              <a:rPr sz="2500" b="1" kern="0" spc="-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1年1次</a:t>
            </a:r>
            <a:endParaRPr sz="25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1000"/>
              </a:lnSpc>
              <a:spcBef>
                <a:spcPts val="818"/>
              </a:spcBef>
              <a:tabLst/>
            </a:pPr>
            <a:r>
              <a:rPr sz="25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0 to</a:t>
            </a:r>
            <a:r>
              <a:rPr sz="2500" b="1" kern="0" spc="1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5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r>
              <a:rPr sz="2500" b="1" kern="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5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Years</a:t>
            </a:r>
            <a:r>
              <a:rPr sz="2500" b="1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                            </a:t>
            </a:r>
            <a:r>
              <a:rPr sz="2500" b="1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</a:t>
            </a:r>
            <a:r>
              <a:rPr sz="27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&gt;2</a:t>
            </a:r>
            <a:r>
              <a:rPr sz="2700" b="1" kern="0" spc="3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Year</a:t>
            </a:r>
            <a:r>
              <a:rPr sz="2700" b="1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sz="27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5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468630" algn="l" rtl="0" eaLnBrk="0">
              <a:lnSpc>
                <a:spcPct val="94000"/>
              </a:lnSpc>
              <a:tabLst/>
            </a:pPr>
            <a:r>
              <a:rPr sz="2500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范围：异氰酸酯类、酸</a:t>
            </a:r>
            <a:r>
              <a:rPr sz="2500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酐类、甲醛等。重点查肺功能、血清总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IgE</a:t>
            </a:r>
            <a:r>
              <a:rPr sz="25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。</a:t>
            </a:r>
            <a:endParaRPr sz="2500" dirty="0">
              <a:latin typeface="SimSun"/>
              <a:ea typeface="SimSun"/>
              <a:cs typeface="SimSun"/>
            </a:endParaRPr>
          </a:p>
        </p:txBody>
      </p:sp>
      <p:sp>
        <p:nvSpPr>
          <p:cNvPr id="120" name="textbox 120"/>
          <p:cNvSpPr/>
          <p:nvPr/>
        </p:nvSpPr>
        <p:spPr>
          <a:xfrm>
            <a:off x="2743138" y="7159700"/>
            <a:ext cx="5753734" cy="14954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83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8415" algn="l" rtl="0" eaLnBrk="0">
              <a:lnSpc>
                <a:spcPct val="91000"/>
              </a:lnSpc>
              <a:tabLst/>
            </a:pPr>
            <a:r>
              <a:rPr sz="3300" b="1" kern="0" spc="-30" dirty="0">
                <a:solidFill>
                  <a:srgbClr val="204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致癌物</a:t>
            </a:r>
            <a:r>
              <a:rPr sz="3300" kern="0" spc="-30" dirty="0">
                <a:solidFill>
                  <a:srgbClr val="20405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300" b="1" kern="0" spc="-30" dirty="0">
                <a:solidFill>
                  <a:srgbClr val="204050">
                    <a:alpha val="100000"/>
                  </a:srgbClr>
                </a:solidFill>
                <a:latin typeface="Arial"/>
                <a:ea typeface="Arial"/>
                <a:cs typeface="Arial"/>
              </a:rPr>
              <a:t>(Carcinog</a:t>
            </a:r>
            <a:r>
              <a:rPr sz="3300" b="1" kern="0" spc="-40" dirty="0">
                <a:solidFill>
                  <a:srgbClr val="20405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ens)</a:t>
            </a:r>
            <a:endParaRPr sz="33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5000"/>
              </a:lnSpc>
              <a:spcBef>
                <a:spcPts val="1460"/>
              </a:spcBef>
              <a:tabLst/>
            </a:pPr>
            <a:r>
              <a:rPr sz="2500" kern="0" spc="-30" dirty="0">
                <a:solidFill>
                  <a:srgbClr val="30709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</a:t>
            </a:r>
            <a:r>
              <a:rPr sz="2500" kern="0" spc="-510" dirty="0">
                <a:solidFill>
                  <a:srgbClr val="30709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500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关注：联苯胺、β-萘胺(致</a:t>
            </a:r>
            <a:r>
              <a:rPr sz="25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膀胱癌)。</a:t>
            </a:r>
            <a:endParaRPr sz="2500" dirty="0">
              <a:latin typeface="SimHei"/>
              <a:ea typeface="SimHei"/>
              <a:cs typeface="SimHei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5000"/>
              </a:lnSpc>
              <a:spcBef>
                <a:spcPts val="5"/>
              </a:spcBef>
              <a:tabLst/>
            </a:pPr>
            <a:r>
              <a:rPr sz="2500" kern="0" spc="-60" dirty="0">
                <a:solidFill>
                  <a:srgbClr val="30609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</a:t>
            </a:r>
            <a:r>
              <a:rPr sz="2500" kern="0" spc="-610" dirty="0">
                <a:solidFill>
                  <a:srgbClr val="30609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500" kern="0" spc="-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必检：尿脱落细胞</a:t>
            </a:r>
            <a:r>
              <a:rPr sz="25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检查、膀胱</a:t>
            </a:r>
            <a:r>
              <a:rPr sz="2500" kern="0" spc="-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B</a:t>
            </a:r>
            <a:r>
              <a:rPr sz="2500" kern="0" spc="-7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2500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超。</a:t>
            </a:r>
            <a:endParaRPr sz="2500" dirty="0">
              <a:latin typeface="SimHei"/>
              <a:ea typeface="SimHei"/>
              <a:cs typeface="SimHei"/>
            </a:endParaRPr>
          </a:p>
        </p:txBody>
      </p:sp>
      <p:sp>
        <p:nvSpPr>
          <p:cNvPr id="122" name="textbox 122"/>
          <p:cNvSpPr/>
          <p:nvPr/>
        </p:nvSpPr>
        <p:spPr>
          <a:xfrm>
            <a:off x="11957113" y="9190091"/>
            <a:ext cx="5419090" cy="4838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387"/>
              </a:lnSpc>
              <a:tabLst/>
            </a:pP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LiSu"/>
                <a:ea typeface="LiSu"/>
                <a:cs typeface="LiSu"/>
              </a:rPr>
              <a:t>[引用：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GBZ</a:t>
            </a:r>
            <a:r>
              <a:rPr sz="1800" kern="0" spc="1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188-2025</a:t>
            </a:r>
            <a:r>
              <a:rPr sz="1800" kern="0" spc="10" dirty="0">
                <a:solidFill>
                  <a:srgbClr val="000000">
                    <a:alpha val="100000"/>
                  </a:srgbClr>
                </a:solidFill>
                <a:latin typeface="LiSu"/>
                <a:ea typeface="LiSu"/>
                <a:cs typeface="LiSu"/>
              </a:rPr>
              <a:t>条款5.56,5.29,5.</a:t>
            </a:r>
            <a:r>
              <a:rPr sz="1800" kern="0" spc="0" dirty="0">
                <a:solidFill>
                  <a:srgbClr val="000000">
                    <a:alpha val="100000"/>
                  </a:srgbClr>
                </a:solidFill>
                <a:latin typeface="LiSu"/>
                <a:ea typeface="LiSu"/>
                <a:cs typeface="LiSu"/>
              </a:rPr>
              <a:t>65]</a:t>
            </a:r>
            <a:endParaRPr sz="1800" dirty="0">
              <a:latin typeface="LiSu"/>
              <a:ea typeface="LiSu"/>
              <a:cs typeface="LiSu"/>
            </a:endParaRPr>
          </a:p>
          <a:p>
            <a:pPr algn="r" rtl="0" eaLnBrk="0">
              <a:lnSpc>
                <a:spcPct val="72000"/>
              </a:lnSpc>
              <a:spcBef>
                <a:spcPts val="10"/>
              </a:spcBef>
              <a:tabLst/>
            </a:pP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400" b="1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Notebook</a:t>
            </a:r>
            <a:r>
              <a:rPr sz="1400" b="1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LM</a:t>
            </a:r>
            <a:endParaRPr sz="1400" dirty="0">
              <a:latin typeface="Arial"/>
              <a:ea typeface="Arial"/>
              <a:cs typeface="Arial"/>
            </a:endParaRPr>
          </a:p>
        </p:txBody>
      </p:sp>
      <p:pic>
        <p:nvPicPr>
          <p:cNvPr id="124" name="picture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58871" y="7359676"/>
            <a:ext cx="1079443" cy="9969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ap:Properties xmlns:vt="http://schemas.openxmlformats.org/officeDocument/2006/docPropsVTypes" xmlns:ap="http://schemas.openxmlformats.org/officeDocument/2006/extended-properti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2026-02-23T11:40:35Z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wqlLaW5nc29mdCBQREYgdG8gV1BTIDExMEI</vt:lpwstr>
  </property>
  <property fmtid="{D5CDD505-2E9C-101B-9397-08002B2CF9AE}" pid="3" name="Created">
    <vt:filetime>2026-02-23T11:41:03</vt:filetime>
  </property>
  <property fmtid="{D5CDD505-2E9C-101B-9397-08002B2CF9AE}" pid="4" name="UsrData">
    <vt:lpwstr>699bcc2c5b4fbf001f8234bcwl</vt:lpwstr>
  </property>
</Properties>
</file>